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8"/>
  </p:notesMasterIdLst>
  <p:handoutMasterIdLst>
    <p:handoutMasterId r:id="rId129"/>
  </p:handoutMasterIdLst>
  <p:sldIdLst>
    <p:sldId id="294" r:id="rId2"/>
    <p:sldId id="809" r:id="rId3"/>
    <p:sldId id="511" r:id="rId4"/>
    <p:sldId id="605" r:id="rId5"/>
    <p:sldId id="604" r:id="rId6"/>
    <p:sldId id="606" r:id="rId7"/>
    <p:sldId id="650" r:id="rId8"/>
    <p:sldId id="723" r:id="rId9"/>
    <p:sldId id="812" r:id="rId10"/>
    <p:sldId id="811" r:id="rId11"/>
    <p:sldId id="814" r:id="rId12"/>
    <p:sldId id="813" r:id="rId13"/>
    <p:sldId id="349" r:id="rId14"/>
    <p:sldId id="710" r:id="rId15"/>
    <p:sldId id="350" r:id="rId16"/>
    <p:sldId id="833" r:id="rId17"/>
    <p:sldId id="815" r:id="rId18"/>
    <p:sldId id="525" r:id="rId19"/>
    <p:sldId id="816" r:id="rId20"/>
    <p:sldId id="353" r:id="rId21"/>
    <p:sldId id="817" r:id="rId22"/>
    <p:sldId id="527" r:id="rId23"/>
    <p:sldId id="818" r:id="rId24"/>
    <p:sldId id="355" r:id="rId25"/>
    <p:sldId id="687" r:id="rId26"/>
    <p:sldId id="819" r:id="rId27"/>
    <p:sldId id="356" r:id="rId28"/>
    <p:sldId id="688" r:id="rId29"/>
    <p:sldId id="820" r:id="rId30"/>
    <p:sldId id="580" r:id="rId31"/>
    <p:sldId id="638" r:id="rId32"/>
    <p:sldId id="630" r:id="rId33"/>
    <p:sldId id="634" r:id="rId34"/>
    <p:sldId id="821" r:id="rId35"/>
    <p:sldId id="636" r:id="rId36"/>
    <p:sldId id="637" r:id="rId37"/>
    <p:sldId id="729" r:id="rId38"/>
    <p:sldId id="730" r:id="rId39"/>
    <p:sldId id="731" r:id="rId40"/>
    <p:sldId id="732" r:id="rId41"/>
    <p:sldId id="733" r:id="rId42"/>
    <p:sldId id="734" r:id="rId43"/>
    <p:sldId id="735" r:id="rId44"/>
    <p:sldId id="736" r:id="rId45"/>
    <p:sldId id="737" r:id="rId46"/>
    <p:sldId id="738" r:id="rId47"/>
    <p:sldId id="739" r:id="rId48"/>
    <p:sldId id="740" r:id="rId49"/>
    <p:sldId id="741" r:id="rId50"/>
    <p:sldId id="742" r:id="rId51"/>
    <p:sldId id="743" r:id="rId52"/>
    <p:sldId id="744" r:id="rId53"/>
    <p:sldId id="745" r:id="rId54"/>
    <p:sldId id="746" r:id="rId55"/>
    <p:sldId id="747" r:id="rId56"/>
    <p:sldId id="748" r:id="rId57"/>
    <p:sldId id="749" r:id="rId58"/>
    <p:sldId id="750" r:id="rId59"/>
    <p:sldId id="751" r:id="rId60"/>
    <p:sldId id="752" r:id="rId61"/>
    <p:sldId id="753" r:id="rId62"/>
    <p:sldId id="754" r:id="rId63"/>
    <p:sldId id="755" r:id="rId64"/>
    <p:sldId id="756" r:id="rId65"/>
    <p:sldId id="757" r:id="rId66"/>
    <p:sldId id="827" r:id="rId67"/>
    <p:sldId id="758" r:id="rId68"/>
    <p:sldId id="759" r:id="rId69"/>
    <p:sldId id="760" r:id="rId70"/>
    <p:sldId id="761" r:id="rId71"/>
    <p:sldId id="762" r:id="rId72"/>
    <p:sldId id="763" r:id="rId73"/>
    <p:sldId id="764" r:id="rId74"/>
    <p:sldId id="765" r:id="rId75"/>
    <p:sldId id="766" r:id="rId76"/>
    <p:sldId id="767" r:id="rId77"/>
    <p:sldId id="828" r:id="rId78"/>
    <p:sldId id="768" r:id="rId79"/>
    <p:sldId id="769" r:id="rId80"/>
    <p:sldId id="770" r:id="rId81"/>
    <p:sldId id="829" r:id="rId82"/>
    <p:sldId id="771" r:id="rId83"/>
    <p:sldId id="772" r:id="rId84"/>
    <p:sldId id="773" r:id="rId85"/>
    <p:sldId id="774" r:id="rId86"/>
    <p:sldId id="775" r:id="rId87"/>
    <p:sldId id="776" r:id="rId88"/>
    <p:sldId id="777" r:id="rId89"/>
    <p:sldId id="778" r:id="rId90"/>
    <p:sldId id="779" r:id="rId91"/>
    <p:sldId id="780" r:id="rId92"/>
    <p:sldId id="781" r:id="rId93"/>
    <p:sldId id="782" r:id="rId94"/>
    <p:sldId id="783" r:id="rId95"/>
    <p:sldId id="784" r:id="rId96"/>
    <p:sldId id="785" r:id="rId97"/>
    <p:sldId id="786" r:id="rId98"/>
    <p:sldId id="787" r:id="rId99"/>
    <p:sldId id="835" r:id="rId100"/>
    <p:sldId id="836" r:id="rId101"/>
    <p:sldId id="837" r:id="rId102"/>
    <p:sldId id="838" r:id="rId103"/>
    <p:sldId id="839" r:id="rId104"/>
    <p:sldId id="840" r:id="rId105"/>
    <p:sldId id="841" r:id="rId106"/>
    <p:sldId id="842" r:id="rId107"/>
    <p:sldId id="843" r:id="rId108"/>
    <p:sldId id="844" r:id="rId109"/>
    <p:sldId id="788" r:id="rId110"/>
    <p:sldId id="830" r:id="rId111"/>
    <p:sldId id="789" r:id="rId112"/>
    <p:sldId id="790" r:id="rId113"/>
    <p:sldId id="791" r:id="rId114"/>
    <p:sldId id="792" r:id="rId115"/>
    <p:sldId id="793" r:id="rId116"/>
    <p:sldId id="794" r:id="rId117"/>
    <p:sldId id="795" r:id="rId118"/>
    <p:sldId id="796" r:id="rId119"/>
    <p:sldId id="832" r:id="rId120"/>
    <p:sldId id="797" r:id="rId121"/>
    <p:sldId id="798" r:id="rId122"/>
    <p:sldId id="799" r:id="rId123"/>
    <p:sldId id="800" r:id="rId124"/>
    <p:sldId id="846" r:id="rId125"/>
    <p:sldId id="686" r:id="rId126"/>
    <p:sldId id="303" r:id="rId127"/>
  </p:sldIdLst>
  <p:sldSz cx="9144000" cy="6858000" type="screen4x3"/>
  <p:notesSz cx="6797675" cy="9926638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81"/>
    <a:srgbClr val="84E2E0"/>
    <a:srgbClr val="0000FF"/>
    <a:srgbClr val="FFECAF"/>
    <a:srgbClr val="3333CC"/>
    <a:srgbClr val="829BEA"/>
    <a:srgbClr val="B4E955"/>
    <a:srgbClr val="85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ลักษณะสีปานกลาง 2 - เน้น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ลักษณะ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ลักษณะสีอ่อน 3 - เน้น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ลักษณะสีอ่อน 3 - เน้น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344D84-9AFB-497E-A393-DC336BA19D2E}" styleName="ลักษณะสีปานกลาง 3 - เน้น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ลักษณะสีปานกลาง 2 - เน้น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ไม่มีลักษณะ ไม่มี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ลักษณะสีอ่อน 3 - เน้น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ลักษณะสีปานกลาง 2 - เน้น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660B408-B3CF-4A94-85FC-2B1E0A45F4A2}" styleName="ลักษณะสีเข้ม 2 - เน้น 1/เน้น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ลักษณะสีปานกลาง 1 - เน้น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7CE84F3-28C3-443E-9E96-99CF82512B78}" styleName="ลักษณะสีเข้ม 1 - เน้น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ลักษณะสีเข้ม 1 - เน้น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ลักษณะสีปานกลาง 3 - เน้น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112" autoAdjust="0"/>
  </p:normalViewPr>
  <p:slideViewPr>
    <p:cSldViewPr>
      <p:cViewPr>
        <p:scale>
          <a:sx n="105" d="100"/>
          <a:sy n="105" d="100"/>
        </p:scale>
        <p:origin x="-95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19CB0D-99D9-4C8D-B632-BD514E9BD296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53F241B-A24C-4C0E-BDD2-A40E250C8883}">
      <dgm:prSet phldrT="[Text]" phldr="1"/>
      <dgm:spPr/>
      <dgm:t>
        <a:bodyPr/>
        <a:lstStyle/>
        <a:p>
          <a:endParaRPr lang="en-US" dirty="0"/>
        </a:p>
      </dgm:t>
    </dgm:pt>
    <dgm:pt modelId="{92EFE1E4-4445-4342-82CB-E24557F18F95}" type="parTrans" cxnId="{92381D19-17D0-4FF4-9D50-FD4C595771F3}">
      <dgm:prSet/>
      <dgm:spPr/>
      <dgm:t>
        <a:bodyPr/>
        <a:lstStyle/>
        <a:p>
          <a:endParaRPr lang="en-US"/>
        </a:p>
      </dgm:t>
    </dgm:pt>
    <dgm:pt modelId="{97F626F4-437E-4B9C-B823-63A3FB708C2A}" type="sibTrans" cxnId="{92381D19-17D0-4FF4-9D50-FD4C595771F3}">
      <dgm:prSet/>
      <dgm:spPr/>
      <dgm:t>
        <a:bodyPr/>
        <a:lstStyle/>
        <a:p>
          <a:endParaRPr lang="en-US"/>
        </a:p>
      </dgm:t>
    </dgm:pt>
    <dgm:pt modelId="{10896FEC-C446-4095-BA08-79B2B6C8D938}">
      <dgm:prSet phldrT="[Text]"/>
      <dgm:spPr/>
      <dgm:t>
        <a:bodyPr/>
        <a:lstStyle/>
        <a:p>
          <a:r>
            <a:rPr lang="th-TH" b="1" dirty="0" smtClean="0">
              <a:cs typeface="+mj-cs"/>
            </a:rPr>
            <a:t>แบบสำรวจใช้หลักฐานเชิงประจักษ์ </a:t>
          </a:r>
          <a:r>
            <a:rPr lang="en-US" b="1" dirty="0" smtClean="0">
              <a:latin typeface="Tahoma" pitchFamily="34" charset="0"/>
              <a:cs typeface="+mj-cs"/>
            </a:rPr>
            <a:t>Evidence-Based  Integrity &amp; Transparency Assessment</a:t>
          </a:r>
          <a:r>
            <a:rPr lang="th-TH" b="1" dirty="0" smtClean="0">
              <a:latin typeface="Tahoma" pitchFamily="34" charset="0"/>
              <a:cs typeface="+mj-cs"/>
            </a:rPr>
            <a:t> </a:t>
          </a:r>
          <a:endParaRPr lang="en-US" dirty="0"/>
        </a:p>
      </dgm:t>
    </dgm:pt>
    <dgm:pt modelId="{6631F7B1-4A33-4146-B0B9-A3E7BA1C6FA4}" type="parTrans" cxnId="{E10CC12F-FADB-4E5F-8E83-D916650F1004}">
      <dgm:prSet/>
      <dgm:spPr/>
      <dgm:t>
        <a:bodyPr/>
        <a:lstStyle/>
        <a:p>
          <a:endParaRPr lang="en-US"/>
        </a:p>
      </dgm:t>
    </dgm:pt>
    <dgm:pt modelId="{7C14AAA3-D8A7-46BA-A1FB-795E2E94B235}" type="sibTrans" cxnId="{E10CC12F-FADB-4E5F-8E83-D916650F1004}">
      <dgm:prSet/>
      <dgm:spPr/>
      <dgm:t>
        <a:bodyPr/>
        <a:lstStyle/>
        <a:p>
          <a:endParaRPr lang="en-US"/>
        </a:p>
      </dgm:t>
    </dgm:pt>
    <dgm:pt modelId="{352BA2CE-23EC-4543-8E7B-F6949DA70572}">
      <dgm:prSet phldrT="[Text]" phldr="1"/>
      <dgm:spPr/>
      <dgm:t>
        <a:bodyPr/>
        <a:lstStyle/>
        <a:p>
          <a:endParaRPr lang="en-US" dirty="0"/>
        </a:p>
      </dgm:t>
    </dgm:pt>
    <dgm:pt modelId="{23DB9548-A9D7-4632-8715-5AE905D4A953}" type="parTrans" cxnId="{3CD8E1EB-6912-41BC-81E0-60F992BE9E6F}">
      <dgm:prSet/>
      <dgm:spPr/>
      <dgm:t>
        <a:bodyPr/>
        <a:lstStyle/>
        <a:p>
          <a:endParaRPr lang="en-US"/>
        </a:p>
      </dgm:t>
    </dgm:pt>
    <dgm:pt modelId="{6128869B-ADBD-4E28-999B-63045AE95F0F}" type="sibTrans" cxnId="{3CD8E1EB-6912-41BC-81E0-60F992BE9E6F}">
      <dgm:prSet/>
      <dgm:spPr/>
      <dgm:t>
        <a:bodyPr/>
        <a:lstStyle/>
        <a:p>
          <a:endParaRPr lang="en-US"/>
        </a:p>
      </dgm:t>
    </dgm:pt>
    <dgm:pt modelId="{63E8FED3-A998-49A9-B9D3-3237741E2D39}">
      <dgm:prSet phldrT="[Text]" custT="1"/>
      <dgm:spPr/>
      <dgm:t>
        <a:bodyPr/>
        <a:lstStyle/>
        <a:p>
          <a:r>
            <a:rPr lang="th-TH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จำนวน 11 ข้อ  (</a:t>
          </a:r>
          <a:r>
            <a:rPr lang="en-US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EB1</a:t>
          </a:r>
          <a:r>
            <a:rPr lang="th-TH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en-US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-</a:t>
          </a:r>
          <a:r>
            <a:rPr lang="th-TH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r>
            <a:rPr lang="en-US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EB11</a:t>
          </a:r>
          <a:r>
            <a:rPr lang="th-TH" sz="28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)</a:t>
          </a:r>
          <a:endParaRPr lang="en-US" sz="28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454C8A6-620D-49E6-BF74-F5C7C383321C}" type="parTrans" cxnId="{D133678D-6567-4D8C-B20D-CADECDFBDE2C}">
      <dgm:prSet/>
      <dgm:spPr/>
      <dgm:t>
        <a:bodyPr/>
        <a:lstStyle/>
        <a:p>
          <a:endParaRPr lang="en-US"/>
        </a:p>
      </dgm:t>
    </dgm:pt>
    <dgm:pt modelId="{401B2354-59C7-47E5-A535-919A9A3ABF70}" type="sibTrans" cxnId="{D133678D-6567-4D8C-B20D-CADECDFBDE2C}">
      <dgm:prSet/>
      <dgm:spPr/>
      <dgm:t>
        <a:bodyPr/>
        <a:lstStyle/>
        <a:p>
          <a:endParaRPr lang="en-US"/>
        </a:p>
      </dgm:t>
    </dgm:pt>
    <dgm:pt modelId="{5D610663-5D54-4729-B24B-FAE7E7FA834F}">
      <dgm:prSet phldrT="[Text]" phldr="1"/>
      <dgm:spPr/>
      <dgm:t>
        <a:bodyPr/>
        <a:lstStyle/>
        <a:p>
          <a:endParaRPr lang="en-US"/>
        </a:p>
      </dgm:t>
    </dgm:pt>
    <dgm:pt modelId="{CF72D65F-029E-4E35-ADE1-2A90227B074C}" type="parTrans" cxnId="{E70C1CD9-A3D9-4C2D-984D-CCEDC9E2799B}">
      <dgm:prSet/>
      <dgm:spPr/>
      <dgm:t>
        <a:bodyPr/>
        <a:lstStyle/>
        <a:p>
          <a:endParaRPr lang="en-US"/>
        </a:p>
      </dgm:t>
    </dgm:pt>
    <dgm:pt modelId="{786A1B26-5B37-4280-9A59-DE2D830B3302}" type="sibTrans" cxnId="{E70C1CD9-A3D9-4C2D-984D-CCEDC9E2799B}">
      <dgm:prSet/>
      <dgm:spPr/>
      <dgm:t>
        <a:bodyPr/>
        <a:lstStyle/>
        <a:p>
          <a:endParaRPr lang="en-US"/>
        </a:p>
      </dgm:t>
    </dgm:pt>
    <dgm:pt modelId="{FD9F0F89-89AE-4984-B66E-77DD9AB03C91}">
      <dgm:prSet phldrT="[Text]" custT="1"/>
      <dgm:spPr/>
      <dgm:t>
        <a:bodyPr/>
        <a:lstStyle/>
        <a:p>
          <a:r>
            <a:rPr lang="th-TH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rPr>
            <a:t>33 ข้อย่อย</a:t>
          </a:r>
          <a:endParaRPr lang="en-US" sz="3200" dirty="0"/>
        </a:p>
      </dgm:t>
    </dgm:pt>
    <dgm:pt modelId="{E3719B16-254F-44BB-A7B8-06CBA585E6A6}" type="parTrans" cxnId="{AC38716A-7123-4E07-BA33-0F2402846087}">
      <dgm:prSet/>
      <dgm:spPr/>
      <dgm:t>
        <a:bodyPr/>
        <a:lstStyle/>
        <a:p>
          <a:endParaRPr lang="en-US"/>
        </a:p>
      </dgm:t>
    </dgm:pt>
    <dgm:pt modelId="{225E779B-CE79-4598-956F-E1BCCD45CA70}" type="sibTrans" cxnId="{AC38716A-7123-4E07-BA33-0F2402846087}">
      <dgm:prSet/>
      <dgm:spPr/>
      <dgm:t>
        <a:bodyPr/>
        <a:lstStyle/>
        <a:p>
          <a:endParaRPr lang="en-US"/>
        </a:p>
      </dgm:t>
    </dgm:pt>
    <dgm:pt modelId="{5CDD7CF2-01C2-45FD-8A13-488453004ECE}" type="pres">
      <dgm:prSet presAssocID="{0319CB0D-99D9-4C8D-B632-BD514E9BD29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41ACE9-0FA3-41BC-83F2-D3DA61235C69}" type="pres">
      <dgm:prSet presAssocID="{253F241B-A24C-4C0E-BDD2-A40E250C8883}" presName="composite" presStyleCnt="0"/>
      <dgm:spPr/>
    </dgm:pt>
    <dgm:pt modelId="{3211E038-5C08-41EE-B2BD-692957C22BF1}" type="pres">
      <dgm:prSet presAssocID="{253F241B-A24C-4C0E-BDD2-A40E250C888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787612-34D8-44A6-8C47-5F2531E0457D}" type="pres">
      <dgm:prSet presAssocID="{253F241B-A24C-4C0E-BDD2-A40E250C888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ECFD7-0159-4D35-950D-01F65D2A0C44}" type="pres">
      <dgm:prSet presAssocID="{97F626F4-437E-4B9C-B823-63A3FB708C2A}" presName="sp" presStyleCnt="0"/>
      <dgm:spPr/>
    </dgm:pt>
    <dgm:pt modelId="{0317CF15-6D2E-4327-9301-B3CE50FBB8D1}" type="pres">
      <dgm:prSet presAssocID="{352BA2CE-23EC-4543-8E7B-F6949DA70572}" presName="composite" presStyleCnt="0"/>
      <dgm:spPr/>
    </dgm:pt>
    <dgm:pt modelId="{3F32B826-A01D-4E9A-BA65-C42991CFB150}" type="pres">
      <dgm:prSet presAssocID="{352BA2CE-23EC-4543-8E7B-F6949DA7057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D97DE3-95B3-45C6-8F40-FD3CF39DF074}" type="pres">
      <dgm:prSet presAssocID="{352BA2CE-23EC-4543-8E7B-F6949DA7057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A52F2A-917D-4F76-83C3-DBB4EFDD00EA}" type="pres">
      <dgm:prSet presAssocID="{6128869B-ADBD-4E28-999B-63045AE95F0F}" presName="sp" presStyleCnt="0"/>
      <dgm:spPr/>
    </dgm:pt>
    <dgm:pt modelId="{545F8826-5CDA-4991-9008-649B636B5B99}" type="pres">
      <dgm:prSet presAssocID="{5D610663-5D54-4729-B24B-FAE7E7FA834F}" presName="composite" presStyleCnt="0"/>
      <dgm:spPr/>
    </dgm:pt>
    <dgm:pt modelId="{51683247-F11E-4E32-9E84-B03D51332016}" type="pres">
      <dgm:prSet presAssocID="{5D610663-5D54-4729-B24B-FAE7E7FA834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BBA654-6DAC-4B70-81D4-D682A641355F}" type="pres">
      <dgm:prSet presAssocID="{5D610663-5D54-4729-B24B-FAE7E7FA834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109287-E79D-4D1B-83C7-9B3A89225BAB}" type="presOf" srcId="{FD9F0F89-89AE-4984-B66E-77DD9AB03C91}" destId="{A1BBA654-6DAC-4B70-81D4-D682A641355F}" srcOrd="0" destOrd="0" presId="urn:microsoft.com/office/officeart/2005/8/layout/chevron2"/>
    <dgm:cxn modelId="{4B4209BC-A72E-4F48-8662-5C6CC0C28DF8}" type="presOf" srcId="{10896FEC-C446-4095-BA08-79B2B6C8D938}" destId="{77787612-34D8-44A6-8C47-5F2531E0457D}" srcOrd="0" destOrd="0" presId="urn:microsoft.com/office/officeart/2005/8/layout/chevron2"/>
    <dgm:cxn modelId="{54689DEA-7BAF-4FE4-A4B2-0728FEA352BD}" type="presOf" srcId="{352BA2CE-23EC-4543-8E7B-F6949DA70572}" destId="{3F32B826-A01D-4E9A-BA65-C42991CFB150}" srcOrd="0" destOrd="0" presId="urn:microsoft.com/office/officeart/2005/8/layout/chevron2"/>
    <dgm:cxn modelId="{ABEDF031-D2F1-4331-8CB8-BAA62D9A911E}" type="presOf" srcId="{0319CB0D-99D9-4C8D-B632-BD514E9BD296}" destId="{5CDD7CF2-01C2-45FD-8A13-488453004ECE}" srcOrd="0" destOrd="0" presId="urn:microsoft.com/office/officeart/2005/8/layout/chevron2"/>
    <dgm:cxn modelId="{92381D19-17D0-4FF4-9D50-FD4C595771F3}" srcId="{0319CB0D-99D9-4C8D-B632-BD514E9BD296}" destId="{253F241B-A24C-4C0E-BDD2-A40E250C8883}" srcOrd="0" destOrd="0" parTransId="{92EFE1E4-4445-4342-82CB-E24557F18F95}" sibTransId="{97F626F4-437E-4B9C-B823-63A3FB708C2A}"/>
    <dgm:cxn modelId="{D133678D-6567-4D8C-B20D-CADECDFBDE2C}" srcId="{352BA2CE-23EC-4543-8E7B-F6949DA70572}" destId="{63E8FED3-A998-49A9-B9D3-3237741E2D39}" srcOrd="0" destOrd="0" parTransId="{6454C8A6-620D-49E6-BF74-F5C7C383321C}" sibTransId="{401B2354-59C7-47E5-A535-919A9A3ABF70}"/>
    <dgm:cxn modelId="{E10CC12F-FADB-4E5F-8E83-D916650F1004}" srcId="{253F241B-A24C-4C0E-BDD2-A40E250C8883}" destId="{10896FEC-C446-4095-BA08-79B2B6C8D938}" srcOrd="0" destOrd="0" parTransId="{6631F7B1-4A33-4146-B0B9-A3E7BA1C6FA4}" sibTransId="{7C14AAA3-D8A7-46BA-A1FB-795E2E94B235}"/>
    <dgm:cxn modelId="{AC38716A-7123-4E07-BA33-0F2402846087}" srcId="{5D610663-5D54-4729-B24B-FAE7E7FA834F}" destId="{FD9F0F89-89AE-4984-B66E-77DD9AB03C91}" srcOrd="0" destOrd="0" parTransId="{E3719B16-254F-44BB-A7B8-06CBA585E6A6}" sibTransId="{225E779B-CE79-4598-956F-E1BCCD45CA70}"/>
    <dgm:cxn modelId="{6CDF2EA9-901F-471D-BC69-23984B7B88D8}" type="presOf" srcId="{63E8FED3-A998-49A9-B9D3-3237741E2D39}" destId="{FAD97DE3-95B3-45C6-8F40-FD3CF39DF074}" srcOrd="0" destOrd="0" presId="urn:microsoft.com/office/officeart/2005/8/layout/chevron2"/>
    <dgm:cxn modelId="{A503B10F-1FF0-4335-A411-63E678A3BB96}" type="presOf" srcId="{253F241B-A24C-4C0E-BDD2-A40E250C8883}" destId="{3211E038-5C08-41EE-B2BD-692957C22BF1}" srcOrd="0" destOrd="0" presId="urn:microsoft.com/office/officeart/2005/8/layout/chevron2"/>
    <dgm:cxn modelId="{E70C1CD9-A3D9-4C2D-984D-CCEDC9E2799B}" srcId="{0319CB0D-99D9-4C8D-B632-BD514E9BD296}" destId="{5D610663-5D54-4729-B24B-FAE7E7FA834F}" srcOrd="2" destOrd="0" parTransId="{CF72D65F-029E-4E35-ADE1-2A90227B074C}" sibTransId="{786A1B26-5B37-4280-9A59-DE2D830B3302}"/>
    <dgm:cxn modelId="{3CD8E1EB-6912-41BC-81E0-60F992BE9E6F}" srcId="{0319CB0D-99D9-4C8D-B632-BD514E9BD296}" destId="{352BA2CE-23EC-4543-8E7B-F6949DA70572}" srcOrd="1" destOrd="0" parTransId="{23DB9548-A9D7-4632-8715-5AE905D4A953}" sibTransId="{6128869B-ADBD-4E28-999B-63045AE95F0F}"/>
    <dgm:cxn modelId="{2CCA6A63-E824-44ED-988C-626D45A8A8DF}" type="presOf" srcId="{5D610663-5D54-4729-B24B-FAE7E7FA834F}" destId="{51683247-F11E-4E32-9E84-B03D51332016}" srcOrd="0" destOrd="0" presId="urn:microsoft.com/office/officeart/2005/8/layout/chevron2"/>
    <dgm:cxn modelId="{E4B0D731-51D1-4AF0-93DF-2A5DEF43CED3}" type="presParOf" srcId="{5CDD7CF2-01C2-45FD-8A13-488453004ECE}" destId="{A441ACE9-0FA3-41BC-83F2-D3DA61235C69}" srcOrd="0" destOrd="0" presId="urn:microsoft.com/office/officeart/2005/8/layout/chevron2"/>
    <dgm:cxn modelId="{D9CD9CBF-9A93-4646-97A3-6596511E1642}" type="presParOf" srcId="{A441ACE9-0FA3-41BC-83F2-D3DA61235C69}" destId="{3211E038-5C08-41EE-B2BD-692957C22BF1}" srcOrd="0" destOrd="0" presId="urn:microsoft.com/office/officeart/2005/8/layout/chevron2"/>
    <dgm:cxn modelId="{F1053830-A087-49EA-BE71-BBE0C7B5F45B}" type="presParOf" srcId="{A441ACE9-0FA3-41BC-83F2-D3DA61235C69}" destId="{77787612-34D8-44A6-8C47-5F2531E0457D}" srcOrd="1" destOrd="0" presId="urn:microsoft.com/office/officeart/2005/8/layout/chevron2"/>
    <dgm:cxn modelId="{B3C91FDF-6007-4260-B805-8A7A9BCD5667}" type="presParOf" srcId="{5CDD7CF2-01C2-45FD-8A13-488453004ECE}" destId="{280ECFD7-0159-4D35-950D-01F65D2A0C44}" srcOrd="1" destOrd="0" presId="urn:microsoft.com/office/officeart/2005/8/layout/chevron2"/>
    <dgm:cxn modelId="{0F4F7E3D-A050-4068-ABFC-457BE8E0A67A}" type="presParOf" srcId="{5CDD7CF2-01C2-45FD-8A13-488453004ECE}" destId="{0317CF15-6D2E-4327-9301-B3CE50FBB8D1}" srcOrd="2" destOrd="0" presId="urn:microsoft.com/office/officeart/2005/8/layout/chevron2"/>
    <dgm:cxn modelId="{FB121456-7385-48F7-8AB6-BED367B2F314}" type="presParOf" srcId="{0317CF15-6D2E-4327-9301-B3CE50FBB8D1}" destId="{3F32B826-A01D-4E9A-BA65-C42991CFB150}" srcOrd="0" destOrd="0" presId="urn:microsoft.com/office/officeart/2005/8/layout/chevron2"/>
    <dgm:cxn modelId="{99DDE8BD-5DE2-4E70-A057-109FF32043FF}" type="presParOf" srcId="{0317CF15-6D2E-4327-9301-B3CE50FBB8D1}" destId="{FAD97DE3-95B3-45C6-8F40-FD3CF39DF074}" srcOrd="1" destOrd="0" presId="urn:microsoft.com/office/officeart/2005/8/layout/chevron2"/>
    <dgm:cxn modelId="{C9141C9F-6053-4D1B-8CB6-95BEBB9A4AFF}" type="presParOf" srcId="{5CDD7CF2-01C2-45FD-8A13-488453004ECE}" destId="{84A52F2A-917D-4F76-83C3-DBB4EFDD00EA}" srcOrd="3" destOrd="0" presId="urn:microsoft.com/office/officeart/2005/8/layout/chevron2"/>
    <dgm:cxn modelId="{80010500-7773-4941-83D6-F781D559B6FD}" type="presParOf" srcId="{5CDD7CF2-01C2-45FD-8A13-488453004ECE}" destId="{545F8826-5CDA-4991-9008-649B636B5B99}" srcOrd="4" destOrd="0" presId="urn:microsoft.com/office/officeart/2005/8/layout/chevron2"/>
    <dgm:cxn modelId="{90E6352B-9AF8-4B4F-B92C-77A211FAF00B}" type="presParOf" srcId="{545F8826-5CDA-4991-9008-649B636B5B99}" destId="{51683247-F11E-4E32-9E84-B03D51332016}" srcOrd="0" destOrd="0" presId="urn:microsoft.com/office/officeart/2005/8/layout/chevron2"/>
    <dgm:cxn modelId="{B0BD894D-8878-431B-93A1-DB21F6F1D120}" type="presParOf" srcId="{545F8826-5CDA-4991-9008-649B636B5B99}" destId="{A1BBA654-6DAC-4B70-81D4-D682A641355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84D692-BEF4-4BBB-8F9B-A8344ADEA15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ABAE8CBB-E1B8-4485-8C53-ACADABA4FC88}">
      <dgm:prSet phldrT="[Text]" custT="1"/>
      <dgm:spPr/>
      <dgm:t>
        <a:bodyPr/>
        <a:lstStyle/>
        <a:p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รพศ./</a:t>
          </a:r>
          <a:r>
            <a:rPr lang="th-TH" sz="1800" b="1" dirty="0" err="1" smtClean="0">
              <a:latin typeface="FreesiaUPC" pitchFamily="34" charset="-34"/>
              <a:cs typeface="FreesiaUPC" pitchFamily="34" charset="-34"/>
            </a:rPr>
            <a:t>รพท</a:t>
          </a:r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.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59BDE24F-DEDD-45A3-9F29-273B9F5E61B9}" type="parTrans" cxnId="{5127A412-7436-4C0C-B396-91AD7C4368A2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CB7DFD8C-20B9-491C-BC07-FB7801E4A8DB}" type="sibTrans" cxnId="{5127A412-7436-4C0C-B396-91AD7C4368A2}">
      <dgm:prSet custT="1"/>
      <dgm:spPr/>
      <dgm:t>
        <a:bodyPr/>
        <a:lstStyle/>
        <a:p>
          <a:r>
            <a:rPr lang="th-TH" sz="1800" b="1" dirty="0" err="1" smtClean="0">
              <a:latin typeface="FreesiaUPC" pitchFamily="34" charset="-34"/>
              <a:cs typeface="FreesiaUPC" pitchFamily="34" charset="-34"/>
            </a:rPr>
            <a:t>สสจ</a:t>
          </a:r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.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C6E2DCB0-C01B-47BB-AEA7-A559AF28E626}">
      <dgm:prSet phldrT="[Text]" phldr="1" custT="1"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1610B5F5-5E01-4994-ACD3-8E26E55BBF3A}" type="parTrans" cxnId="{8DB01FB0-3AB0-41F1-90B2-0297FD350B04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827DA14B-73A1-497E-8D1C-6983D2B6C016}" type="sibTrans" cxnId="{8DB01FB0-3AB0-41F1-90B2-0297FD350B04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E0646544-2914-40CC-ADA1-7BA89E93A859}">
      <dgm:prSet phldrT="[Text]" custT="1"/>
      <dgm:spPr/>
      <dgm:t>
        <a:bodyPr/>
        <a:lstStyle/>
        <a:p>
          <a:r>
            <a:rPr lang="th-TH" sz="1800" b="1" dirty="0" err="1" smtClean="0">
              <a:latin typeface="FreesiaUPC" pitchFamily="34" charset="-34"/>
              <a:cs typeface="FreesiaUPC" pitchFamily="34" charset="-34"/>
            </a:rPr>
            <a:t>สสอ</a:t>
          </a:r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.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DD235190-17BA-4C51-B47E-79DEEF6A7F30}" type="parTrans" cxnId="{6C444E2B-9DDE-45C2-AAAF-C138DE0696CC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CC822AFC-1D1E-4294-97A6-E3FAC91CCA03}" type="sibTrans" cxnId="{6C444E2B-9DDE-45C2-AAAF-C138DE0696CC}">
      <dgm:prSet custT="1"/>
      <dgm:spPr/>
      <dgm:t>
        <a:bodyPr/>
        <a:lstStyle/>
        <a:p>
          <a:r>
            <a:rPr lang="th-TH" sz="1800" b="1" dirty="0" err="1" smtClean="0">
              <a:latin typeface="FreesiaUPC" pitchFamily="34" charset="-34"/>
              <a:cs typeface="FreesiaUPC" pitchFamily="34" charset="-34"/>
            </a:rPr>
            <a:t>รพช</a:t>
          </a:r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.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F54B99E1-2400-4DF5-B9E9-F18FE2ECA4C0}">
      <dgm:prSet phldrT="[Text]" custT="1"/>
      <dgm:spPr/>
      <dgm:t>
        <a:bodyPr/>
        <a:lstStyle/>
        <a:p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องค์การมหาชน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07A1BB6A-996D-4875-B804-0A3B83164FA4}" type="parTrans" cxnId="{DEA20106-77F4-4270-B2A0-29B85FA44A53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E06C5438-BE31-47CD-9748-001F47514EC6}" type="sibTrans" cxnId="{DEA20106-77F4-4270-B2A0-29B85FA44A53}">
      <dgm:prSet custT="1"/>
      <dgm:spPr/>
      <dgm:t>
        <a:bodyPr/>
        <a:lstStyle/>
        <a:p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รัฐวิสาหกิจ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942BB94A-9414-47B8-A63A-A84B9DE1E636}">
      <dgm:prSet phldrT="[Text]" phldr="1" custT="1"/>
      <dgm:spPr/>
      <dgm:t>
        <a:bodyPr/>
        <a:lstStyle/>
        <a:p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6DBF05C4-D1B3-4248-BD35-78DB4C7188C6}" type="parTrans" cxnId="{FE1A15BC-0853-48AC-8F36-83124A9AF427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75819FBD-A0BE-4D27-8A14-7C3A1A6247C9}" type="sibTrans" cxnId="{FE1A15BC-0853-48AC-8F36-83124A9AF427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9751F01D-26BF-420C-A09B-071CD5C629F0}">
      <dgm:prSet custT="1"/>
      <dgm:spPr/>
      <dgm:t>
        <a:bodyPr/>
        <a:lstStyle/>
        <a:p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หน่วย</a:t>
          </a:r>
          <a:br>
            <a:rPr lang="th-TH" sz="1800" b="1" dirty="0" smtClean="0">
              <a:latin typeface="FreesiaUPC" pitchFamily="34" charset="-34"/>
              <a:cs typeface="FreesiaUPC" pitchFamily="34" charset="-34"/>
            </a:rPr>
          </a:br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งานในกำกับ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24836DD7-6789-4644-A11E-22611F5A5145}" type="parTrans" cxnId="{B024D61D-07CB-4E26-8246-570DCCBC0278}">
      <dgm:prSet/>
      <dgm:spPr/>
      <dgm:t>
        <a:bodyPr/>
        <a:lstStyle/>
        <a:p>
          <a:endParaRPr lang="th-TH" sz="1800" b="1">
            <a:latin typeface="FreesiaUPC" pitchFamily="34" charset="-34"/>
            <a:cs typeface="FreesiaUPC" pitchFamily="34" charset="-34"/>
          </a:endParaRPr>
        </a:p>
      </dgm:t>
    </dgm:pt>
    <dgm:pt modelId="{4273EE64-C5C9-4E98-A6C4-9861DDA4B2B1}" type="sibTrans" cxnId="{B024D61D-07CB-4E26-8246-570DCCBC0278}">
      <dgm:prSet custT="1"/>
      <dgm:spPr/>
      <dgm:t>
        <a:bodyPr/>
        <a:lstStyle/>
        <a:p>
          <a:r>
            <a:rPr lang="th-TH" sz="1800" b="1" dirty="0" smtClean="0">
              <a:latin typeface="FreesiaUPC" pitchFamily="34" charset="-34"/>
              <a:cs typeface="FreesiaUPC" pitchFamily="34" charset="-34"/>
            </a:rPr>
            <a:t>กรม</a:t>
          </a:r>
          <a:endParaRPr lang="th-TH" sz="1800" b="1" dirty="0">
            <a:latin typeface="FreesiaUPC" pitchFamily="34" charset="-34"/>
            <a:cs typeface="FreesiaUPC" pitchFamily="34" charset="-34"/>
          </a:endParaRPr>
        </a:p>
      </dgm:t>
    </dgm:pt>
    <dgm:pt modelId="{A284F5F8-87EC-4305-9D26-542CF28BABFC}">
      <dgm:prSet/>
      <dgm:spPr/>
      <dgm:t>
        <a:bodyPr/>
        <a:lstStyle/>
        <a:p>
          <a:endParaRPr lang="th-TH"/>
        </a:p>
      </dgm:t>
    </dgm:pt>
    <dgm:pt modelId="{F2A496C7-09D5-4010-8A0E-D6EFBB24D9B3}" type="parTrans" cxnId="{61D39C18-69B3-47C1-91CA-192DAE9FD878}">
      <dgm:prSet/>
      <dgm:spPr/>
      <dgm:t>
        <a:bodyPr/>
        <a:lstStyle/>
        <a:p>
          <a:endParaRPr lang="th-TH"/>
        </a:p>
      </dgm:t>
    </dgm:pt>
    <dgm:pt modelId="{2C36DAA1-804C-4138-8656-62526FC64ECE}" type="sibTrans" cxnId="{61D39C18-69B3-47C1-91CA-192DAE9FD878}">
      <dgm:prSet/>
      <dgm:spPr/>
      <dgm:t>
        <a:bodyPr/>
        <a:lstStyle/>
        <a:p>
          <a:endParaRPr lang="th-TH"/>
        </a:p>
      </dgm:t>
    </dgm:pt>
    <dgm:pt modelId="{4519B47B-F467-4B69-820D-B859C6F42F99}" type="pres">
      <dgm:prSet presAssocID="{A284D692-BEF4-4BBB-8F9B-A8344ADEA159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th-TH"/>
        </a:p>
      </dgm:t>
    </dgm:pt>
    <dgm:pt modelId="{37F8F343-8D27-41D3-8F77-66FEC79C0E2E}" type="pres">
      <dgm:prSet presAssocID="{ABAE8CBB-E1B8-4485-8C53-ACADABA4FC88}" presName="composite" presStyleCnt="0"/>
      <dgm:spPr/>
    </dgm:pt>
    <dgm:pt modelId="{3A76301C-18C2-4E2A-8263-1F3DBE7DB41E}" type="pres">
      <dgm:prSet presAssocID="{ABAE8CBB-E1B8-4485-8C53-ACADABA4FC88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F34BE0D-7F8C-4863-A618-8168049FFF7C}" type="pres">
      <dgm:prSet presAssocID="{ABAE8CBB-E1B8-4485-8C53-ACADABA4FC88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78FA3D8-CBEF-4951-AFF8-53550F4E321D}" type="pres">
      <dgm:prSet presAssocID="{ABAE8CBB-E1B8-4485-8C53-ACADABA4FC88}" presName="BalanceSpacing" presStyleCnt="0"/>
      <dgm:spPr/>
    </dgm:pt>
    <dgm:pt modelId="{A41F4CBB-9034-40D9-9C98-E985E92C4E43}" type="pres">
      <dgm:prSet presAssocID="{ABAE8CBB-E1B8-4485-8C53-ACADABA4FC88}" presName="BalanceSpacing1" presStyleCnt="0"/>
      <dgm:spPr/>
    </dgm:pt>
    <dgm:pt modelId="{E3BB1B8E-A16F-46E5-B49B-3FBD3730596C}" type="pres">
      <dgm:prSet presAssocID="{CB7DFD8C-20B9-491C-BC07-FB7801E4A8DB}" presName="Accent1Text" presStyleLbl="node1" presStyleIdx="1" presStyleCnt="8"/>
      <dgm:spPr/>
      <dgm:t>
        <a:bodyPr/>
        <a:lstStyle/>
        <a:p>
          <a:endParaRPr lang="th-TH"/>
        </a:p>
      </dgm:t>
    </dgm:pt>
    <dgm:pt modelId="{95A0A598-ABBA-4B53-8CF3-288992841DF9}" type="pres">
      <dgm:prSet presAssocID="{CB7DFD8C-20B9-491C-BC07-FB7801E4A8DB}" presName="spaceBetweenRectangles" presStyleCnt="0"/>
      <dgm:spPr/>
    </dgm:pt>
    <dgm:pt modelId="{0217498F-A9A6-4358-BDEA-839BFAD689E7}" type="pres">
      <dgm:prSet presAssocID="{E0646544-2914-40CC-ADA1-7BA89E93A859}" presName="composite" presStyleCnt="0"/>
      <dgm:spPr/>
    </dgm:pt>
    <dgm:pt modelId="{DA04AA0E-AB7A-430C-9ACE-E37134206B6A}" type="pres">
      <dgm:prSet presAssocID="{E0646544-2914-40CC-ADA1-7BA89E93A859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85ED669-F80F-484F-80F5-294CA4C91AC7}" type="pres">
      <dgm:prSet presAssocID="{E0646544-2914-40CC-ADA1-7BA89E93A859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CA9BA76-F975-4ECF-84A7-295025E8AABA}" type="pres">
      <dgm:prSet presAssocID="{E0646544-2914-40CC-ADA1-7BA89E93A859}" presName="BalanceSpacing" presStyleCnt="0"/>
      <dgm:spPr/>
    </dgm:pt>
    <dgm:pt modelId="{E30EAAAE-DC04-4804-AFB9-7EC21BCD9825}" type="pres">
      <dgm:prSet presAssocID="{E0646544-2914-40CC-ADA1-7BA89E93A859}" presName="BalanceSpacing1" presStyleCnt="0"/>
      <dgm:spPr/>
    </dgm:pt>
    <dgm:pt modelId="{E5378C08-ACEC-4DA4-AFA4-FBC5FE67FC07}" type="pres">
      <dgm:prSet presAssocID="{CC822AFC-1D1E-4294-97A6-E3FAC91CCA03}" presName="Accent1Text" presStyleLbl="node1" presStyleIdx="3" presStyleCnt="8"/>
      <dgm:spPr/>
      <dgm:t>
        <a:bodyPr/>
        <a:lstStyle/>
        <a:p>
          <a:endParaRPr lang="th-TH"/>
        </a:p>
      </dgm:t>
    </dgm:pt>
    <dgm:pt modelId="{8C9AACE9-0EC7-4B80-BF79-E4559A92CA63}" type="pres">
      <dgm:prSet presAssocID="{CC822AFC-1D1E-4294-97A6-E3FAC91CCA03}" presName="spaceBetweenRectangles" presStyleCnt="0"/>
      <dgm:spPr/>
    </dgm:pt>
    <dgm:pt modelId="{B3685E5B-70A3-49F0-9D9B-DAD422686D0F}" type="pres">
      <dgm:prSet presAssocID="{9751F01D-26BF-420C-A09B-071CD5C629F0}" presName="composite" presStyleCnt="0"/>
      <dgm:spPr/>
    </dgm:pt>
    <dgm:pt modelId="{8C66E913-7B91-42B8-A923-B2D82870B891}" type="pres">
      <dgm:prSet presAssocID="{9751F01D-26BF-420C-A09B-071CD5C629F0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197F4A9-CEEB-4167-8B0F-7093CA303A7F}" type="pres">
      <dgm:prSet presAssocID="{9751F01D-26BF-420C-A09B-071CD5C629F0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DE7B5743-3DE3-4E81-B89B-F5F45733A1D4}" type="pres">
      <dgm:prSet presAssocID="{9751F01D-26BF-420C-A09B-071CD5C629F0}" presName="BalanceSpacing" presStyleCnt="0"/>
      <dgm:spPr/>
    </dgm:pt>
    <dgm:pt modelId="{621D349C-A4F3-40CA-9341-7C5B01021425}" type="pres">
      <dgm:prSet presAssocID="{9751F01D-26BF-420C-A09B-071CD5C629F0}" presName="BalanceSpacing1" presStyleCnt="0"/>
      <dgm:spPr/>
    </dgm:pt>
    <dgm:pt modelId="{DF7C8D7A-4EAA-4069-8071-13F3F2965C46}" type="pres">
      <dgm:prSet presAssocID="{4273EE64-C5C9-4E98-A6C4-9861DDA4B2B1}" presName="Accent1Text" presStyleLbl="node1" presStyleIdx="5" presStyleCnt="8"/>
      <dgm:spPr/>
      <dgm:t>
        <a:bodyPr/>
        <a:lstStyle/>
        <a:p>
          <a:endParaRPr lang="th-TH"/>
        </a:p>
      </dgm:t>
    </dgm:pt>
    <dgm:pt modelId="{366AA23B-C073-4CC8-906B-87223CD51E12}" type="pres">
      <dgm:prSet presAssocID="{4273EE64-C5C9-4E98-A6C4-9861DDA4B2B1}" presName="spaceBetweenRectangles" presStyleCnt="0"/>
      <dgm:spPr/>
    </dgm:pt>
    <dgm:pt modelId="{2E31015E-EDDA-49C6-A52E-8E8512652DB9}" type="pres">
      <dgm:prSet presAssocID="{F54B99E1-2400-4DF5-B9E9-F18FE2ECA4C0}" presName="composite" presStyleCnt="0"/>
      <dgm:spPr/>
    </dgm:pt>
    <dgm:pt modelId="{526E2489-6039-4DB1-A54C-BA5BE8973635}" type="pres">
      <dgm:prSet presAssocID="{F54B99E1-2400-4DF5-B9E9-F18FE2ECA4C0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B698368-8732-455B-BD93-0F70C0819E87}" type="pres">
      <dgm:prSet presAssocID="{F54B99E1-2400-4DF5-B9E9-F18FE2ECA4C0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6371DF0-8BE5-41D0-A675-BAE807E6B5E8}" type="pres">
      <dgm:prSet presAssocID="{F54B99E1-2400-4DF5-B9E9-F18FE2ECA4C0}" presName="BalanceSpacing" presStyleCnt="0"/>
      <dgm:spPr/>
    </dgm:pt>
    <dgm:pt modelId="{8E75F02E-DB6B-4BD6-AEE1-80C573C734DE}" type="pres">
      <dgm:prSet presAssocID="{F54B99E1-2400-4DF5-B9E9-F18FE2ECA4C0}" presName="BalanceSpacing1" presStyleCnt="0"/>
      <dgm:spPr/>
    </dgm:pt>
    <dgm:pt modelId="{D6987469-0BD8-4181-B734-E72D435AE28E}" type="pres">
      <dgm:prSet presAssocID="{E06C5438-BE31-47CD-9748-001F47514EC6}" presName="Accent1Text" presStyleLbl="node1" presStyleIdx="7" presStyleCnt="8" custScaleX="116551"/>
      <dgm:spPr/>
      <dgm:t>
        <a:bodyPr/>
        <a:lstStyle/>
        <a:p>
          <a:endParaRPr lang="th-TH"/>
        </a:p>
      </dgm:t>
    </dgm:pt>
  </dgm:ptLst>
  <dgm:cxnLst>
    <dgm:cxn modelId="{445467B6-53B6-48AE-B987-2AC4DF4A82FE}" type="presOf" srcId="{942BB94A-9414-47B8-A63A-A84B9DE1E636}" destId="{DB698368-8732-455B-BD93-0F70C0819E87}" srcOrd="0" destOrd="0" presId="urn:microsoft.com/office/officeart/2008/layout/AlternatingHexagons"/>
    <dgm:cxn modelId="{62393644-8746-4B33-B1F4-44D8BB96CD75}" type="presOf" srcId="{A284F5F8-87EC-4305-9D26-542CF28BABFC}" destId="{385ED669-F80F-484F-80F5-294CA4C91AC7}" srcOrd="0" destOrd="0" presId="urn:microsoft.com/office/officeart/2008/layout/AlternatingHexagons"/>
    <dgm:cxn modelId="{991D3D47-67EB-4CEB-BBCC-82D07BF43BAC}" type="presOf" srcId="{9751F01D-26BF-420C-A09B-071CD5C629F0}" destId="{8C66E913-7B91-42B8-A923-B2D82870B891}" srcOrd="0" destOrd="0" presId="urn:microsoft.com/office/officeart/2008/layout/AlternatingHexagons"/>
    <dgm:cxn modelId="{B024D61D-07CB-4E26-8246-570DCCBC0278}" srcId="{A284D692-BEF4-4BBB-8F9B-A8344ADEA159}" destId="{9751F01D-26BF-420C-A09B-071CD5C629F0}" srcOrd="2" destOrd="0" parTransId="{24836DD7-6789-4644-A11E-22611F5A5145}" sibTransId="{4273EE64-C5C9-4E98-A6C4-9861DDA4B2B1}"/>
    <dgm:cxn modelId="{9EA6BDC4-BB7D-4186-A748-95FC268046D8}" type="presOf" srcId="{C6E2DCB0-C01B-47BB-AEA7-A559AF28E626}" destId="{EF34BE0D-7F8C-4863-A618-8168049FFF7C}" srcOrd="0" destOrd="0" presId="urn:microsoft.com/office/officeart/2008/layout/AlternatingHexagons"/>
    <dgm:cxn modelId="{A4C40DE3-5985-4D6C-B8BC-D4F199E480C8}" type="presOf" srcId="{F54B99E1-2400-4DF5-B9E9-F18FE2ECA4C0}" destId="{526E2489-6039-4DB1-A54C-BA5BE8973635}" srcOrd="0" destOrd="0" presId="urn:microsoft.com/office/officeart/2008/layout/AlternatingHexagons"/>
    <dgm:cxn modelId="{734F2C20-38A2-4A05-A02D-EE6137DFD71D}" type="presOf" srcId="{ABAE8CBB-E1B8-4485-8C53-ACADABA4FC88}" destId="{3A76301C-18C2-4E2A-8263-1F3DBE7DB41E}" srcOrd="0" destOrd="0" presId="urn:microsoft.com/office/officeart/2008/layout/AlternatingHexagons"/>
    <dgm:cxn modelId="{5127A412-7436-4C0C-B396-91AD7C4368A2}" srcId="{A284D692-BEF4-4BBB-8F9B-A8344ADEA159}" destId="{ABAE8CBB-E1B8-4485-8C53-ACADABA4FC88}" srcOrd="0" destOrd="0" parTransId="{59BDE24F-DEDD-45A3-9F29-273B9F5E61B9}" sibTransId="{CB7DFD8C-20B9-491C-BC07-FB7801E4A8DB}"/>
    <dgm:cxn modelId="{5F20AB42-A518-4E5B-BC02-30FACD13421D}" type="presOf" srcId="{E06C5438-BE31-47CD-9748-001F47514EC6}" destId="{D6987469-0BD8-4181-B734-E72D435AE28E}" srcOrd="0" destOrd="0" presId="urn:microsoft.com/office/officeart/2008/layout/AlternatingHexagons"/>
    <dgm:cxn modelId="{2B660932-7DAE-4F11-A946-48B42346BE3E}" type="presOf" srcId="{E0646544-2914-40CC-ADA1-7BA89E93A859}" destId="{DA04AA0E-AB7A-430C-9ACE-E37134206B6A}" srcOrd="0" destOrd="0" presId="urn:microsoft.com/office/officeart/2008/layout/AlternatingHexagons"/>
    <dgm:cxn modelId="{32F2B543-3077-4E8D-B8B9-71278D7182B9}" type="presOf" srcId="{A284D692-BEF4-4BBB-8F9B-A8344ADEA159}" destId="{4519B47B-F467-4B69-820D-B859C6F42F99}" srcOrd="0" destOrd="0" presId="urn:microsoft.com/office/officeart/2008/layout/AlternatingHexagons"/>
    <dgm:cxn modelId="{B0445AFA-C7DB-43E2-895B-7711DF73287E}" type="presOf" srcId="{CC822AFC-1D1E-4294-97A6-E3FAC91CCA03}" destId="{E5378C08-ACEC-4DA4-AFA4-FBC5FE67FC07}" srcOrd="0" destOrd="0" presId="urn:microsoft.com/office/officeart/2008/layout/AlternatingHexagons"/>
    <dgm:cxn modelId="{72E0354D-C901-43E5-A732-B72E84320597}" type="presOf" srcId="{4273EE64-C5C9-4E98-A6C4-9861DDA4B2B1}" destId="{DF7C8D7A-4EAA-4069-8071-13F3F2965C46}" srcOrd="0" destOrd="0" presId="urn:microsoft.com/office/officeart/2008/layout/AlternatingHexagons"/>
    <dgm:cxn modelId="{69C1A39C-FBE9-4FB2-8EE0-2E70B909E4D9}" type="presOf" srcId="{CB7DFD8C-20B9-491C-BC07-FB7801E4A8DB}" destId="{E3BB1B8E-A16F-46E5-B49B-3FBD3730596C}" srcOrd="0" destOrd="0" presId="urn:microsoft.com/office/officeart/2008/layout/AlternatingHexagons"/>
    <dgm:cxn modelId="{8DB01FB0-3AB0-41F1-90B2-0297FD350B04}" srcId="{ABAE8CBB-E1B8-4485-8C53-ACADABA4FC88}" destId="{C6E2DCB0-C01B-47BB-AEA7-A559AF28E626}" srcOrd="0" destOrd="0" parTransId="{1610B5F5-5E01-4994-ACD3-8E26E55BBF3A}" sibTransId="{827DA14B-73A1-497E-8D1C-6983D2B6C016}"/>
    <dgm:cxn modelId="{DEA20106-77F4-4270-B2A0-29B85FA44A53}" srcId="{A284D692-BEF4-4BBB-8F9B-A8344ADEA159}" destId="{F54B99E1-2400-4DF5-B9E9-F18FE2ECA4C0}" srcOrd="3" destOrd="0" parTransId="{07A1BB6A-996D-4875-B804-0A3B83164FA4}" sibTransId="{E06C5438-BE31-47CD-9748-001F47514EC6}"/>
    <dgm:cxn modelId="{6C444E2B-9DDE-45C2-AAAF-C138DE0696CC}" srcId="{A284D692-BEF4-4BBB-8F9B-A8344ADEA159}" destId="{E0646544-2914-40CC-ADA1-7BA89E93A859}" srcOrd="1" destOrd="0" parTransId="{DD235190-17BA-4C51-B47E-79DEEF6A7F30}" sibTransId="{CC822AFC-1D1E-4294-97A6-E3FAC91CCA03}"/>
    <dgm:cxn modelId="{FE1A15BC-0853-48AC-8F36-83124A9AF427}" srcId="{F54B99E1-2400-4DF5-B9E9-F18FE2ECA4C0}" destId="{942BB94A-9414-47B8-A63A-A84B9DE1E636}" srcOrd="0" destOrd="0" parTransId="{6DBF05C4-D1B3-4248-BD35-78DB4C7188C6}" sibTransId="{75819FBD-A0BE-4D27-8A14-7C3A1A6247C9}"/>
    <dgm:cxn modelId="{61D39C18-69B3-47C1-91CA-192DAE9FD878}" srcId="{E0646544-2914-40CC-ADA1-7BA89E93A859}" destId="{A284F5F8-87EC-4305-9D26-542CF28BABFC}" srcOrd="0" destOrd="0" parTransId="{F2A496C7-09D5-4010-8A0E-D6EFBB24D9B3}" sibTransId="{2C36DAA1-804C-4138-8656-62526FC64ECE}"/>
    <dgm:cxn modelId="{8361FC7E-6445-4C10-9073-043A63FE3D93}" type="presParOf" srcId="{4519B47B-F467-4B69-820D-B859C6F42F99}" destId="{37F8F343-8D27-41D3-8F77-66FEC79C0E2E}" srcOrd="0" destOrd="0" presId="urn:microsoft.com/office/officeart/2008/layout/AlternatingHexagons"/>
    <dgm:cxn modelId="{723F438F-D5D3-4AA5-B5FC-B05CA9C42787}" type="presParOf" srcId="{37F8F343-8D27-41D3-8F77-66FEC79C0E2E}" destId="{3A76301C-18C2-4E2A-8263-1F3DBE7DB41E}" srcOrd="0" destOrd="0" presId="urn:microsoft.com/office/officeart/2008/layout/AlternatingHexagons"/>
    <dgm:cxn modelId="{3FC30656-153C-4C33-A048-750706017116}" type="presParOf" srcId="{37F8F343-8D27-41D3-8F77-66FEC79C0E2E}" destId="{EF34BE0D-7F8C-4863-A618-8168049FFF7C}" srcOrd="1" destOrd="0" presId="urn:microsoft.com/office/officeart/2008/layout/AlternatingHexagons"/>
    <dgm:cxn modelId="{DEA04DB2-0307-418B-ABBC-0D196401EEF1}" type="presParOf" srcId="{37F8F343-8D27-41D3-8F77-66FEC79C0E2E}" destId="{678FA3D8-CBEF-4951-AFF8-53550F4E321D}" srcOrd="2" destOrd="0" presId="urn:microsoft.com/office/officeart/2008/layout/AlternatingHexagons"/>
    <dgm:cxn modelId="{96E502C2-73DE-4EA7-ABF9-49D37E6207DE}" type="presParOf" srcId="{37F8F343-8D27-41D3-8F77-66FEC79C0E2E}" destId="{A41F4CBB-9034-40D9-9C98-E985E92C4E43}" srcOrd="3" destOrd="0" presId="urn:microsoft.com/office/officeart/2008/layout/AlternatingHexagons"/>
    <dgm:cxn modelId="{3D26BB0A-E4B7-4E60-883C-EAC05E8F6EB7}" type="presParOf" srcId="{37F8F343-8D27-41D3-8F77-66FEC79C0E2E}" destId="{E3BB1B8E-A16F-46E5-B49B-3FBD3730596C}" srcOrd="4" destOrd="0" presId="urn:microsoft.com/office/officeart/2008/layout/AlternatingHexagons"/>
    <dgm:cxn modelId="{31A342E0-E09E-4358-BCFE-4DFA11E7E950}" type="presParOf" srcId="{4519B47B-F467-4B69-820D-B859C6F42F99}" destId="{95A0A598-ABBA-4B53-8CF3-288992841DF9}" srcOrd="1" destOrd="0" presId="urn:microsoft.com/office/officeart/2008/layout/AlternatingHexagons"/>
    <dgm:cxn modelId="{7A55F7CC-504B-47BD-982C-8D0D9C0067D0}" type="presParOf" srcId="{4519B47B-F467-4B69-820D-B859C6F42F99}" destId="{0217498F-A9A6-4358-BDEA-839BFAD689E7}" srcOrd="2" destOrd="0" presId="urn:microsoft.com/office/officeart/2008/layout/AlternatingHexagons"/>
    <dgm:cxn modelId="{C87C50FE-BCF5-4321-877D-107DB9716DA0}" type="presParOf" srcId="{0217498F-A9A6-4358-BDEA-839BFAD689E7}" destId="{DA04AA0E-AB7A-430C-9ACE-E37134206B6A}" srcOrd="0" destOrd="0" presId="urn:microsoft.com/office/officeart/2008/layout/AlternatingHexagons"/>
    <dgm:cxn modelId="{98595FE5-5C1F-4AF4-826D-328798D196FC}" type="presParOf" srcId="{0217498F-A9A6-4358-BDEA-839BFAD689E7}" destId="{385ED669-F80F-484F-80F5-294CA4C91AC7}" srcOrd="1" destOrd="0" presId="urn:microsoft.com/office/officeart/2008/layout/AlternatingHexagons"/>
    <dgm:cxn modelId="{9B453F41-C25B-4411-B931-FF8DE9096BF0}" type="presParOf" srcId="{0217498F-A9A6-4358-BDEA-839BFAD689E7}" destId="{3CA9BA76-F975-4ECF-84A7-295025E8AABA}" srcOrd="2" destOrd="0" presId="urn:microsoft.com/office/officeart/2008/layout/AlternatingHexagons"/>
    <dgm:cxn modelId="{9FF8C7BA-610C-44D6-A439-6CAD481FFDED}" type="presParOf" srcId="{0217498F-A9A6-4358-BDEA-839BFAD689E7}" destId="{E30EAAAE-DC04-4804-AFB9-7EC21BCD9825}" srcOrd="3" destOrd="0" presId="urn:microsoft.com/office/officeart/2008/layout/AlternatingHexagons"/>
    <dgm:cxn modelId="{B370DD7F-7A1B-46D7-84A9-F04CA8BA1745}" type="presParOf" srcId="{0217498F-A9A6-4358-BDEA-839BFAD689E7}" destId="{E5378C08-ACEC-4DA4-AFA4-FBC5FE67FC07}" srcOrd="4" destOrd="0" presId="urn:microsoft.com/office/officeart/2008/layout/AlternatingHexagons"/>
    <dgm:cxn modelId="{4D3E7642-12B5-4702-8B81-0FD8DA5DD7D7}" type="presParOf" srcId="{4519B47B-F467-4B69-820D-B859C6F42F99}" destId="{8C9AACE9-0EC7-4B80-BF79-E4559A92CA63}" srcOrd="3" destOrd="0" presId="urn:microsoft.com/office/officeart/2008/layout/AlternatingHexagons"/>
    <dgm:cxn modelId="{18284444-AE3C-42CB-AD0A-BC187FF91A40}" type="presParOf" srcId="{4519B47B-F467-4B69-820D-B859C6F42F99}" destId="{B3685E5B-70A3-49F0-9D9B-DAD422686D0F}" srcOrd="4" destOrd="0" presId="urn:microsoft.com/office/officeart/2008/layout/AlternatingHexagons"/>
    <dgm:cxn modelId="{C8319778-79D5-4D1C-80BB-49C559E88786}" type="presParOf" srcId="{B3685E5B-70A3-49F0-9D9B-DAD422686D0F}" destId="{8C66E913-7B91-42B8-A923-B2D82870B891}" srcOrd="0" destOrd="0" presId="urn:microsoft.com/office/officeart/2008/layout/AlternatingHexagons"/>
    <dgm:cxn modelId="{2898FD6A-6497-4687-A7E1-4A0AFC49184A}" type="presParOf" srcId="{B3685E5B-70A3-49F0-9D9B-DAD422686D0F}" destId="{0197F4A9-CEEB-4167-8B0F-7093CA303A7F}" srcOrd="1" destOrd="0" presId="urn:microsoft.com/office/officeart/2008/layout/AlternatingHexagons"/>
    <dgm:cxn modelId="{AF8CF185-270E-4DA3-98BF-FE860957A4FD}" type="presParOf" srcId="{B3685E5B-70A3-49F0-9D9B-DAD422686D0F}" destId="{DE7B5743-3DE3-4E81-B89B-F5F45733A1D4}" srcOrd="2" destOrd="0" presId="urn:microsoft.com/office/officeart/2008/layout/AlternatingHexagons"/>
    <dgm:cxn modelId="{EB3A3E31-F78B-414D-8E20-6C89C0D21CD9}" type="presParOf" srcId="{B3685E5B-70A3-49F0-9D9B-DAD422686D0F}" destId="{621D349C-A4F3-40CA-9341-7C5B01021425}" srcOrd="3" destOrd="0" presId="urn:microsoft.com/office/officeart/2008/layout/AlternatingHexagons"/>
    <dgm:cxn modelId="{0809C491-5AFF-4B9C-ABBE-C1D0FCD6C5A9}" type="presParOf" srcId="{B3685E5B-70A3-49F0-9D9B-DAD422686D0F}" destId="{DF7C8D7A-4EAA-4069-8071-13F3F2965C46}" srcOrd="4" destOrd="0" presId="urn:microsoft.com/office/officeart/2008/layout/AlternatingHexagons"/>
    <dgm:cxn modelId="{75B22445-8B78-4AD1-A8AA-D0C8CFEAF467}" type="presParOf" srcId="{4519B47B-F467-4B69-820D-B859C6F42F99}" destId="{366AA23B-C073-4CC8-906B-87223CD51E12}" srcOrd="5" destOrd="0" presId="urn:microsoft.com/office/officeart/2008/layout/AlternatingHexagons"/>
    <dgm:cxn modelId="{4064236F-64F2-46F3-8A6A-06136F19E5D5}" type="presParOf" srcId="{4519B47B-F467-4B69-820D-B859C6F42F99}" destId="{2E31015E-EDDA-49C6-A52E-8E8512652DB9}" srcOrd="6" destOrd="0" presId="urn:microsoft.com/office/officeart/2008/layout/AlternatingHexagons"/>
    <dgm:cxn modelId="{FB1A641F-142C-46C6-9B13-041FA43CEF4F}" type="presParOf" srcId="{2E31015E-EDDA-49C6-A52E-8E8512652DB9}" destId="{526E2489-6039-4DB1-A54C-BA5BE8973635}" srcOrd="0" destOrd="0" presId="urn:microsoft.com/office/officeart/2008/layout/AlternatingHexagons"/>
    <dgm:cxn modelId="{D0B49087-3AF7-40B4-BEBE-778214F97E80}" type="presParOf" srcId="{2E31015E-EDDA-49C6-A52E-8E8512652DB9}" destId="{DB698368-8732-455B-BD93-0F70C0819E87}" srcOrd="1" destOrd="0" presId="urn:microsoft.com/office/officeart/2008/layout/AlternatingHexagons"/>
    <dgm:cxn modelId="{04844E2E-A367-46EF-9356-01F700BA201F}" type="presParOf" srcId="{2E31015E-EDDA-49C6-A52E-8E8512652DB9}" destId="{86371DF0-8BE5-41D0-A675-BAE807E6B5E8}" srcOrd="2" destOrd="0" presId="urn:microsoft.com/office/officeart/2008/layout/AlternatingHexagons"/>
    <dgm:cxn modelId="{6FD93D4E-1F99-45A6-BDC1-0B82D66B48DA}" type="presParOf" srcId="{2E31015E-EDDA-49C6-A52E-8E8512652DB9}" destId="{8E75F02E-DB6B-4BD6-AEE1-80C573C734DE}" srcOrd="3" destOrd="0" presId="urn:microsoft.com/office/officeart/2008/layout/AlternatingHexagons"/>
    <dgm:cxn modelId="{17AC75F3-DC2D-432D-BE07-77F4FC1FAA3F}" type="presParOf" srcId="{2E31015E-EDDA-49C6-A52E-8E8512652DB9}" destId="{D6987469-0BD8-4181-B734-E72D435AE28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D5753A-2CBB-4988-92E1-3EF0D5000678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65CEC8-6AEC-4648-A13E-9BC71152EF88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1506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4DE1EE-35C0-478F-A9B0-68B0538D26B2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noProof="0" smtClean="0"/>
              <a:t>ระดับที่สอง</a:t>
            </a:r>
          </a:p>
          <a:p>
            <a:pPr lvl="2"/>
            <a:r>
              <a:rPr lang="th-TH" noProof="0" smtClean="0"/>
              <a:t>ระดับที่สาม</a:t>
            </a:r>
          </a:p>
          <a:p>
            <a:pPr lvl="3"/>
            <a:r>
              <a:rPr lang="th-TH" noProof="0" smtClean="0"/>
              <a:t>ระดับที่สี่</a:t>
            </a:r>
          </a:p>
          <a:p>
            <a:pPr lvl="4"/>
            <a:r>
              <a:rPr lang="th-TH" noProof="0" smtClean="0"/>
              <a:t>ระดับที่ห้า</a:t>
            </a:r>
            <a:endParaRPr lang="th-TH" noProof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4E3B7C-0A79-4B19-8DF9-566217CB1FC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5612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E3F6E9-A6EA-4D44-A08A-1DFA44B6EB7D}" type="slidenum">
              <a:rPr lang="th-TH" smtClean="0"/>
              <a:pPr>
                <a:defRPr/>
              </a:pPr>
              <a:t>7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0CBC99-7830-442A-A2A9-5056D41104E9}" type="slidenum">
              <a:rPr lang="th-TH" smtClean="0"/>
              <a:pPr>
                <a:defRPr/>
              </a:pPr>
              <a:t>13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23BFFF-CC6C-4ACD-8F8E-472043D95D85}" type="slidenum">
              <a:rPr lang="th-TH" smtClean="0"/>
              <a:pPr>
                <a:defRPr/>
              </a:pPr>
              <a:t>46</a:t>
            </a:fld>
            <a:endParaRPr 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ตัวแทนรูปบนภาพนิ่ง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ตัวแทนบันทึกย่อ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E12E6C-E4A6-4E25-908F-A7D0F1083001}" type="slidenum">
              <a:rPr lang="th-TH" smtClean="0"/>
              <a:pPr>
                <a:defRPr/>
              </a:pPr>
              <a:t>70</a:t>
            </a:fld>
            <a:endParaRPr lang="th-T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94511B-14FE-48FC-9F25-35C139744D10}" type="slidenum">
              <a:rPr lang="th-TH" smtClean="0"/>
              <a:pPr>
                <a:defRPr/>
              </a:pPr>
              <a:t>125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4D07B-80F9-4A55-A757-48CBEBB7A1F9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1B89E19-076A-4AFE-A079-70341012B71D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4DC71-8398-4313-B736-1C70BCD53485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532D2-467C-4DAE-AEFE-BA131BB1469D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475C1-F183-4D97-AF91-4AF5A6D1C5F4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59FAE-F509-4C23-9FDB-B4B77E070178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4133F-852E-4089-B4A0-9B85F3187F16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C2D51-DE2F-4232-8BC7-CF914D6A37CA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0103E-1CB1-467D-A47A-E8C83EA86A65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B932E-6AEB-4F97-8BC0-1A2B5042CE28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76EB-2D88-4942-A969-074EF7337E1B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2DAE-63F0-4560-AF85-75F6EBF1036F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C7541-FC73-45A7-9F49-D97DE14EF6F3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6242E-C5AB-4EE8-BC21-10A0C5FC8FA3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84F52-FB3A-4ED9-8C89-68FAB66C4419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40963-FA1F-474E-BEF1-3871CE110039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5357F-6A24-40C4-BB0B-8B0C4BEE8D5A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DDAA7-8266-4D16-9BE0-D2BD535E8729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6166-1ED4-4E8C-A02B-DF42A11DE347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A5803-1BE1-4C89-B016-D60C1BBF3816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th-TH" noProof="0" smtClean="0"/>
              <a:t>คลิกไอคอนเพื่อเพิ่มรูปภาพ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0066C-D0D3-47FE-86F2-D20E1DB2ABEB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321F610-0698-4AAF-939C-E588BF17A80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9DB51D4-C8DA-4172-BEE9-3FDF5F5F9E4C}" type="datetimeFigureOut">
              <a:rPr lang="th-TH"/>
              <a:pPr>
                <a:defRPr/>
              </a:pPr>
              <a:t>08/06/61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8081A26-E0EB-4087-9F04-F91786453F44}" type="slidenum">
              <a:rPr lang="th-TH"/>
              <a:pPr>
                <a:defRPr/>
              </a:pPr>
              <a:t>‹#›</a:t>
            </a:fld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88" r:id="rId2"/>
    <p:sldLayoutId id="2147484689" r:id="rId3"/>
    <p:sldLayoutId id="2147484690" r:id="rId4"/>
    <p:sldLayoutId id="2147484691" r:id="rId5"/>
    <p:sldLayoutId id="2147484692" r:id="rId6"/>
    <p:sldLayoutId id="2147484693" r:id="rId7"/>
    <p:sldLayoutId id="2147484694" r:id="rId8"/>
    <p:sldLayoutId id="2147484698" r:id="rId9"/>
    <p:sldLayoutId id="2147484695" r:id="rId10"/>
    <p:sldLayoutId id="2147484696" r:id="rId11"/>
  </p:sldLayoutIdLst>
  <p:transition spd="med">
    <p:circl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Font typeface="Arial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3.png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/>
          <a:srcRect t="16177" r="16835" b="5060"/>
          <a:stretch>
            <a:fillRect/>
          </a:stretch>
        </p:blipFill>
        <p:spPr bwMode="auto">
          <a:xfrm>
            <a:off x="34925" y="833438"/>
            <a:ext cx="5867400" cy="416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1"/>
          <p:cNvPicPr>
            <a:picLocks noChangeAspect="1"/>
          </p:cNvPicPr>
          <p:nvPr/>
        </p:nvPicPr>
        <p:blipFill>
          <a:blip r:embed="rId3"/>
          <a:srcRect l="20303" t="29900" r="20454" b="36969"/>
          <a:stretch>
            <a:fillRect/>
          </a:stretch>
        </p:blipFill>
        <p:spPr bwMode="auto">
          <a:xfrm>
            <a:off x="5651500" y="49213"/>
            <a:ext cx="33321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5300" y="165100"/>
            <a:ext cx="119697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375150" y="1363663"/>
            <a:ext cx="46974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ประเทศไทยใสสะอาด ไทยทั้งชาติต้านทุจริต</a:t>
            </a:r>
          </a:p>
        </p:txBody>
      </p:sp>
      <p:sp>
        <p:nvSpPr>
          <p:cNvPr id="4102" name="TextBox 2"/>
          <p:cNvSpPr txBox="1">
            <a:spLocks noChangeArrowheads="1"/>
          </p:cNvSpPr>
          <p:nvPr/>
        </p:nvSpPr>
        <p:spPr bwMode="auto">
          <a:xfrm>
            <a:off x="5337175" y="1763713"/>
            <a:ext cx="3700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defRPr/>
            </a:pPr>
            <a:r>
              <a:rPr lang="th-TH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พอเพียง วินัย สุจริต จิตอาสา</a:t>
            </a:r>
          </a:p>
        </p:txBody>
      </p:sp>
      <p:sp>
        <p:nvSpPr>
          <p:cNvPr id="4103" name="Rectangle 3"/>
          <p:cNvSpPr>
            <a:spLocks noChangeArrowheads="1"/>
          </p:cNvSpPr>
          <p:nvPr/>
        </p:nvSpPr>
        <p:spPr bwMode="auto">
          <a:xfrm>
            <a:off x="11113" y="5157788"/>
            <a:ext cx="9144000" cy="1568450"/>
          </a:xfrm>
          <a:prstGeom prst="rect">
            <a:avLst/>
          </a:prstGeom>
          <a:solidFill>
            <a:srgbClr val="85D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3200" b="1">
                <a:latin typeface="FreesiaUPC" pitchFamily="34" charset="-34"/>
                <a:cs typeface="FreesiaUPC" pitchFamily="34" charset="-34"/>
              </a:rPr>
              <a:t>ความรู้ในการประเมินคุณธรรมและความโปร่งใสในการดำเนินงาน</a:t>
            </a:r>
            <a:br>
              <a:rPr lang="th-TH" sz="3200" b="1">
                <a:latin typeface="FreesiaUPC" pitchFamily="34" charset="-34"/>
                <a:cs typeface="FreesiaUPC" pitchFamily="34" charset="-34"/>
              </a:rPr>
            </a:br>
            <a:r>
              <a:rPr lang="th-TH" sz="3200" b="1">
                <a:latin typeface="FreesiaUPC" pitchFamily="34" charset="-34"/>
                <a:cs typeface="FreesiaUPC" pitchFamily="34" charset="-34"/>
              </a:rPr>
              <a:t>ของหน่วยงานกระทรวงสาธารณสุข (</a:t>
            </a:r>
            <a:r>
              <a:rPr lang="en-US" sz="3200" b="1">
                <a:latin typeface="FreesiaUPC" pitchFamily="34" charset="-34"/>
                <a:cs typeface="FreesiaUPC" pitchFamily="34" charset="-34"/>
              </a:rPr>
              <a:t>MOPH ITA</a:t>
            </a:r>
            <a:r>
              <a:rPr lang="th-TH" sz="3200" b="1">
                <a:latin typeface="FreesiaUPC" pitchFamily="34" charset="-34"/>
                <a:cs typeface="FreesiaUPC" pitchFamily="34" charset="-34"/>
              </a:rPr>
              <a:t>) </a:t>
            </a:r>
            <a:br>
              <a:rPr lang="th-TH" sz="3200" b="1">
                <a:latin typeface="FreesiaUPC" pitchFamily="34" charset="-34"/>
                <a:cs typeface="FreesiaUPC" pitchFamily="34" charset="-34"/>
              </a:rPr>
            </a:br>
            <a:r>
              <a:rPr lang="th-TH" sz="3200" b="1">
                <a:latin typeface="FreesiaUPC" pitchFamily="34" charset="-34"/>
                <a:cs typeface="FreesiaUPC" pitchFamily="34" charset="-34"/>
              </a:rPr>
              <a:t>เพื่อรองรับการประเมิน </a:t>
            </a:r>
            <a:r>
              <a:rPr lang="en-US" sz="3200" b="1">
                <a:latin typeface="FreesiaUPC" pitchFamily="34" charset="-34"/>
                <a:cs typeface="FreesiaUPC" pitchFamily="34" charset="-34"/>
              </a:rPr>
              <a:t>ITA </a:t>
            </a:r>
            <a:r>
              <a:rPr lang="th-TH" sz="3200" b="1">
                <a:latin typeface="FreesiaUPC" pitchFamily="34" charset="-34"/>
                <a:cs typeface="FreesiaUPC" pitchFamily="34" charset="-34"/>
              </a:rPr>
              <a:t>ในปีประจำปีงบประมาณ พ.ศ. 2561</a:t>
            </a:r>
            <a:endParaRPr lang="en-US" sz="3200" b="1">
              <a:latin typeface="FreesiaUPC" pitchFamily="34" charset="-34"/>
              <a:ea typeface="Arial Unicode MS" pitchFamily="34" charset="-128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สี่เหลี่ยมผืนผ้า 3"/>
          <p:cNvSpPr>
            <a:spLocks noChangeArrowheads="1"/>
          </p:cNvSpPr>
          <p:nvPr/>
        </p:nvSpPr>
        <p:spPr bwMode="auto">
          <a:xfrm>
            <a:off x="395288" y="2781300"/>
            <a:ext cx="8424862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3200" b="1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3500" b="1">
                <a:latin typeface="FreesiaUPC" pitchFamily="34" charset="-34"/>
                <a:cs typeface="FreesiaUPC" pitchFamily="34" charset="-34"/>
              </a:rPr>
              <a:t>3. มุ่งหวังให้หน่วยงานภาครัฐ ได้รับทราบถึงข้อบกพร่องต่างๆ ที่สะท้อนจากเครื่องมือที่ใช้ในการประเมินคุณธรรม</a:t>
            </a:r>
            <a:br>
              <a:rPr lang="th-TH" sz="3500" b="1">
                <a:latin typeface="FreesiaUPC" pitchFamily="34" charset="-34"/>
                <a:cs typeface="FreesiaUPC" pitchFamily="34" charset="-34"/>
              </a:rPr>
            </a:br>
            <a:r>
              <a:rPr lang="th-TH" sz="3500" b="1">
                <a:latin typeface="FreesiaUPC" pitchFamily="34" charset="-34"/>
                <a:cs typeface="FreesiaUPC" pitchFamily="34" charset="-34"/>
              </a:rPr>
              <a:t>และความโปร่งใสในการดำเนินงานของหน่วยงานภาครัฐ และ</a:t>
            </a:r>
            <a:br>
              <a:rPr lang="th-TH" sz="3500" b="1">
                <a:latin typeface="FreesiaUPC" pitchFamily="34" charset="-34"/>
                <a:cs typeface="FreesiaUPC" pitchFamily="34" charset="-34"/>
              </a:rPr>
            </a:br>
            <a:r>
              <a:rPr lang="th-TH" sz="3500" b="1">
                <a:latin typeface="FreesiaUPC" pitchFamily="34" charset="-34"/>
                <a:cs typeface="FreesiaUPC" pitchFamily="34" charset="-34"/>
              </a:rPr>
              <a:t>นำมาปรับปรุงพัฒนาหน่วยงานให้มีความโปร่งใส เป็นธรรม ปลอดจากการทุจริตต่อไป</a:t>
            </a:r>
          </a:p>
        </p:txBody>
      </p:sp>
      <p:sp>
        <p:nvSpPr>
          <p:cNvPr id="3" name="Rectangle 14"/>
          <p:cNvSpPr/>
          <p:nvPr/>
        </p:nvSpPr>
        <p:spPr>
          <a:xfrm>
            <a:off x="0" y="119063"/>
            <a:ext cx="7145338" cy="766762"/>
          </a:xfrm>
          <a:prstGeom prst="rect">
            <a:avLst/>
          </a:prstGeom>
          <a:solidFill>
            <a:srgbClr val="84E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07000"/>
              </a:lnSpc>
              <a:defRPr/>
            </a:pPr>
            <a:r>
              <a:rPr lang="th-TH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หลักการของการประเมิน </a:t>
            </a:r>
            <a:r>
              <a:rPr lang="en-US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ITA </a:t>
            </a:r>
            <a:r>
              <a:rPr lang="th-TH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(ต่อ)</a:t>
            </a: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2"/>
          <a:srcRect t="16177" r="16835" b="5060"/>
          <a:stretch>
            <a:fillRect/>
          </a:stretch>
        </p:blipFill>
        <p:spPr bwMode="auto">
          <a:xfrm>
            <a:off x="6770688" y="53975"/>
            <a:ext cx="23431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1"/>
          <p:cNvGrpSpPr>
            <a:grpSpLocks/>
          </p:cNvGrpSpPr>
          <p:nvPr/>
        </p:nvGrpSpPr>
        <p:grpSpPr bwMode="auto">
          <a:xfrm>
            <a:off x="5651500" y="6350"/>
            <a:ext cx="3511550" cy="1477963"/>
            <a:chOff x="3448050" y="6350"/>
            <a:chExt cx="5710238" cy="2166938"/>
          </a:xfrm>
        </p:grpSpPr>
        <p:pic>
          <p:nvPicPr>
            <p:cNvPr id="10" name="รูปภาพ 22"/>
            <p:cNvPicPr>
              <a:picLocks noChangeAspect="1"/>
            </p:cNvPicPr>
            <p:nvPr/>
          </p:nvPicPr>
          <p:blipFill rotWithShape="1">
            <a:blip r:embed="rId2"/>
            <a:srcRect t="46238"/>
            <a:stretch/>
          </p:blipFill>
          <p:spPr>
            <a:xfrm rot="21563080">
              <a:off x="3448050" y="13333"/>
              <a:ext cx="2751860" cy="1459365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>
            <a:xfrm>
              <a:off x="5247344" y="6350"/>
              <a:ext cx="3910944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5475" name="Rectangle 2"/>
          <p:cNvSpPr>
            <a:spLocks noChangeArrowheads="1"/>
          </p:cNvSpPr>
          <p:nvPr/>
        </p:nvSpPr>
        <p:spPr bwMode="auto">
          <a:xfrm>
            <a:off x="395288" y="1700213"/>
            <a:ext cx="8353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การวิเคราะห์ความเสี่ยงด้านผลประโยชน์ทับซ้อน </a:t>
            </a:r>
            <a:b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เป็นการวิเคราะห์ระดับโอกาสที่จะเกิดผลกระทบ</a:t>
            </a:r>
            <a:b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ของความเสี่ยงต่างๆด้านผลประโยชน์ทับซ้อน เพื่อประเมินโอกาสและผลกระทบของความเสี่ยงฯ และดำเนินการวิเคราะห์และจัดลำดับความเสี่ยง โดยกำหนดเกณฑ์</a:t>
            </a:r>
            <a:b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การประเมินมาตรฐานที่จะใช้ในการประเมินความเสี่ยงด้านผลประโยชน์ทับซ้อน</a:t>
            </a:r>
            <a:endParaRPr lang="en-US" sz="32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05476" name="Group 5"/>
          <p:cNvGrpSpPr>
            <a:grpSpLocks/>
          </p:cNvGrpSpPr>
          <p:nvPr/>
        </p:nvGrpSpPr>
        <p:grpSpPr bwMode="auto">
          <a:xfrm>
            <a:off x="395288" y="4879975"/>
            <a:ext cx="8353425" cy="1558925"/>
            <a:chOff x="611560" y="3543280"/>
            <a:chExt cx="7862806" cy="1558603"/>
          </a:xfrm>
        </p:grpSpPr>
        <p:sp>
          <p:nvSpPr>
            <p:cNvPr id="105477" name="TextBox 3"/>
            <p:cNvSpPr txBox="1">
              <a:spLocks noChangeArrowheads="1"/>
            </p:cNvSpPr>
            <p:nvPr/>
          </p:nvSpPr>
          <p:spPr bwMode="auto">
            <a:xfrm>
              <a:off x="611560" y="3543280"/>
              <a:ext cx="7862806" cy="584775"/>
            </a:xfrm>
            <a:prstGeom prst="rect">
              <a:avLst/>
            </a:prstGeom>
            <a:solidFill>
              <a:srgbClr val="84E2E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th-TH" sz="32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ระดับโอกาสที่จะเกิดความเสี่ยง (</a:t>
              </a:r>
              <a:r>
                <a:rPr lang="en-US" sz="32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Likelihood</a:t>
              </a:r>
              <a:r>
                <a:rPr lang="th-TH" sz="32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) </a:t>
              </a:r>
            </a:p>
          </p:txBody>
        </p:sp>
        <p:sp>
          <p:nvSpPr>
            <p:cNvPr id="105478" name="TextBox 14"/>
            <p:cNvSpPr txBox="1">
              <a:spLocks noChangeArrowheads="1"/>
            </p:cNvSpPr>
            <p:nvPr/>
          </p:nvSpPr>
          <p:spPr bwMode="auto">
            <a:xfrm>
              <a:off x="611560" y="4517108"/>
              <a:ext cx="7862806" cy="584775"/>
            </a:xfrm>
            <a:prstGeom prst="rect">
              <a:avLst/>
            </a:prstGeom>
            <a:solidFill>
              <a:srgbClr val="F66E64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th-TH" sz="32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ความรุนแรงของผลกระทบ (</a:t>
              </a:r>
              <a:r>
                <a:rPr lang="en-US" sz="32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Impact</a:t>
              </a:r>
              <a:r>
                <a:rPr lang="th-TH" sz="32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) </a:t>
              </a: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98" name="Group 1"/>
          <p:cNvGrpSpPr>
            <a:grpSpLocks/>
          </p:cNvGrpSpPr>
          <p:nvPr/>
        </p:nvGrpSpPr>
        <p:grpSpPr bwMode="auto">
          <a:xfrm>
            <a:off x="5505450" y="5619750"/>
            <a:ext cx="3632200" cy="1238250"/>
            <a:chOff x="5505450" y="5619750"/>
            <a:chExt cx="3632200" cy="1238250"/>
          </a:xfrm>
        </p:grpSpPr>
        <p:pic>
          <p:nvPicPr>
            <p:cNvPr id="6" name="รูปภาพ 22"/>
            <p:cNvPicPr>
              <a:picLocks noChangeAspect="1"/>
            </p:cNvPicPr>
            <p:nvPr/>
          </p:nvPicPr>
          <p:blipFill rotWithShape="1">
            <a:blip r:embed="rId2" cstate="print"/>
            <a:srcRect t="46238"/>
            <a:stretch/>
          </p:blipFill>
          <p:spPr bwMode="auto">
            <a:xfrm rot="10763080">
              <a:off x="7386638" y="6016625"/>
              <a:ext cx="1751012" cy="8334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 bwMode="auto">
            <a:xfrm rot="10800000">
              <a:off x="5505450" y="5619750"/>
              <a:ext cx="2489200" cy="1238250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50825" y="1892300"/>
          <a:ext cx="8713788" cy="3240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009"/>
                <a:gridCol w="2586666"/>
                <a:gridCol w="4765113"/>
              </a:tblGrid>
              <a:tr h="54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โอกาสที่เกิด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คำอธิบาย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>
                    <a:solidFill>
                      <a:srgbClr val="00FF00"/>
                    </a:solidFill>
                  </a:tcPr>
                </a:tc>
              </a:tr>
              <a:tr h="54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สูงมาก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มีโอกาสเกิดขึ้นเป็นประจำ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</a:tr>
              <a:tr h="54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สูง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มีโอกาสเกิดขึ้นบ่อยครั้ง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</a:tr>
              <a:tr h="54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ปานกลาง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มีโอกาสเกิดขึ้นบางครั้ง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</a:tr>
              <a:tr h="54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น้อย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มีโอกาสเกิดขึ้นน้อยครั้ง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</a:tr>
              <a:tr h="54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น้อยมาก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มีโอกาสเกิดขึ้นยาก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  <p:sp>
        <p:nvSpPr>
          <p:cNvPr id="106529" name="Rectangle 1"/>
          <p:cNvSpPr>
            <a:spLocks noChangeArrowheads="1"/>
          </p:cNvSpPr>
          <p:nvPr/>
        </p:nvSpPr>
        <p:spPr bwMode="auto">
          <a:xfrm>
            <a:off x="250825" y="0"/>
            <a:ext cx="8713788" cy="1077913"/>
          </a:xfrm>
          <a:prstGeom prst="rect">
            <a:avLst/>
          </a:prstGeom>
          <a:solidFill>
            <a:srgbClr val="84ECDB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เกณฑ์ระดับโอกาสที่จะเกิดความเสี่ยง (</a:t>
            </a:r>
            <a:r>
              <a:rPr lang="en-US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Likelihood</a:t>
            </a:r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</a:p>
          <a:p>
            <a:pPr eaLnBrk="0" hangingPunct="0"/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เชิงคุณภาพ</a:t>
            </a:r>
            <a:endParaRPr lang="th-TH" sz="48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893175" cy="9540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เกณฑ์ระดับความรุนแรงของผลกระทบ (</a:t>
            </a:r>
            <a:r>
              <a:rPr lang="en-US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Impact</a:t>
            </a:r>
            <a:r>
              <a:rPr lang="th-TH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เชิงคุณภาพ ที่ส่งผลกระทบด้านการดำเนินงาน (บุคลากร)</a:t>
            </a:r>
            <a:endParaRPr lang="en-US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950" y="1628775"/>
          <a:ext cx="8785225" cy="47545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3176"/>
                <a:gridCol w="2845773"/>
                <a:gridCol w="4566276"/>
              </a:tblGrid>
              <a:tr h="5486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84E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โอกาสที่เกิด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84E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คำอธิบาย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84ECDB"/>
                    </a:solidFill>
                  </a:tcPr>
                </a:tc>
              </a:tr>
              <a:tr h="7009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สูง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มาก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ถูกลงโทษทางวินัยร้ายแรง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</a:tr>
              <a:tr h="7009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สูง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ถูกลงโทษทางวินัยอย่างไม่ร้ายแรง 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</a:tr>
              <a:tr h="8411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ปานกลาง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สร้างบรรยากาศในการ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ทำงาน</a:t>
                      </a:r>
                      <a:b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</a:b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ที่</a:t>
                      </a: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ไม่เหมาะสม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</a:tr>
              <a:tr h="8411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น้อย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สร้างความไม่สะดวกต่อ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การปฏิบัติงาน</a:t>
                      </a: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บ่อยครั้ง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</a:tr>
              <a:tr h="1121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US" sz="160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น้อยมาก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สร้างความไม่สะดวก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ต่อ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</a:t>
                      </a: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ปฏิบัติงานนานๆ 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ครั้ง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/>
                </a:tc>
              </a:tr>
            </a:tbl>
          </a:graphicData>
        </a:graphic>
      </p:graphicFrame>
      <p:grpSp>
        <p:nvGrpSpPr>
          <p:cNvPr id="107553" name="Group 5"/>
          <p:cNvGrpSpPr>
            <a:grpSpLocks/>
          </p:cNvGrpSpPr>
          <p:nvPr/>
        </p:nvGrpSpPr>
        <p:grpSpPr bwMode="auto">
          <a:xfrm rot="10800000">
            <a:off x="323850" y="5805488"/>
            <a:ext cx="2987675" cy="1052512"/>
            <a:chOff x="3448050" y="6350"/>
            <a:chExt cx="5710238" cy="2166938"/>
          </a:xfrm>
        </p:grpSpPr>
        <p:pic>
          <p:nvPicPr>
            <p:cNvPr id="7" name="รูปภาพ 22"/>
            <p:cNvPicPr>
              <a:picLocks noChangeAspect="1"/>
            </p:cNvPicPr>
            <p:nvPr/>
          </p:nvPicPr>
          <p:blipFill rotWithShape="1">
            <a:blip r:embed="rId2" cstate="print"/>
            <a:srcRect t="46238"/>
            <a:stretch/>
          </p:blipFill>
          <p:spPr>
            <a:xfrm rot="21563080">
              <a:off x="3463220" y="12887"/>
              <a:ext cx="2751959" cy="1460967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>
            <a:xfrm>
              <a:off x="5262461" y="6350"/>
              <a:ext cx="3910996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med">
    <p:circle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ChangeArrowheads="1"/>
          </p:cNvSpPr>
          <p:nvPr/>
        </p:nvSpPr>
        <p:spPr bwMode="auto">
          <a:xfrm>
            <a:off x="203200" y="211138"/>
            <a:ext cx="8785225" cy="523875"/>
          </a:xfrm>
          <a:prstGeom prst="rect">
            <a:avLst/>
          </a:prstGeom>
          <a:solidFill>
            <a:srgbClr val="71FFC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ระดับของความเสี่ยง (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Degree of Risk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84150" y="1268413"/>
          <a:ext cx="8709025" cy="3881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0961"/>
                <a:gridCol w="5196140"/>
                <a:gridCol w="2341924"/>
              </a:tblGrid>
              <a:tr h="515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ลำดับ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solidFill>
                      <a:srgbClr val="84E2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ระดับความเสี่ยง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solidFill>
                      <a:srgbClr val="84E2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ช่วงคะแนน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>
                    <a:solidFill>
                      <a:srgbClr val="84E2E0"/>
                    </a:solidFill>
                  </a:tcPr>
                </a:tc>
              </a:tr>
              <a:tr h="8413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ความเสี่ยงระดับสูงมาก </a:t>
                      </a:r>
                      <a:endParaRPr lang="th-TH" sz="2400" b="1" dirty="0" smtClean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en-US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Extreme Risk : E</a:t>
                      </a: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15-25 คะแนน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</a:tr>
              <a:tr h="70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ความเสี่ยงระดับสูง (</a:t>
                      </a:r>
                      <a:r>
                        <a:rPr lang="en-US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High Risk : H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9-14 คะแนน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</a:tr>
              <a:tr h="1121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ความเสี่ยงระดับปานกลาง </a:t>
                      </a:r>
                      <a:endParaRPr lang="th-TH" sz="2400" b="1" dirty="0" smtClean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lang="en-US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Moderate Risk : M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4-8 คะแนน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</a:tr>
              <a:tr h="701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ความเสี่ยงระดับต่ำ (</a:t>
                      </a:r>
                      <a:r>
                        <a:rPr lang="en-US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Low Risk : L</a:t>
                      </a: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1-3 </a:t>
                      </a:r>
                      <a:r>
                        <a:rPr lang="th-TH" sz="24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คะแนน</a:t>
                      </a:r>
                    </a:p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108573" name="Group 5"/>
          <p:cNvGrpSpPr>
            <a:grpSpLocks/>
          </p:cNvGrpSpPr>
          <p:nvPr/>
        </p:nvGrpSpPr>
        <p:grpSpPr bwMode="auto">
          <a:xfrm rot="10800000">
            <a:off x="2179638" y="5749925"/>
            <a:ext cx="3205162" cy="1054100"/>
            <a:chOff x="3448050" y="6350"/>
            <a:chExt cx="5710238" cy="2166938"/>
          </a:xfrm>
        </p:grpSpPr>
        <p:pic>
          <p:nvPicPr>
            <p:cNvPr id="7" name="รูปภาพ 22"/>
            <p:cNvPicPr>
              <a:picLocks noChangeAspect="1"/>
            </p:cNvPicPr>
            <p:nvPr/>
          </p:nvPicPr>
          <p:blipFill rotWithShape="1">
            <a:blip r:embed="rId2" cstate="print"/>
            <a:srcRect t="46238"/>
            <a:stretch/>
          </p:blipFill>
          <p:spPr>
            <a:xfrm rot="21563080">
              <a:off x="3462190" y="29193"/>
              <a:ext cx="2751889" cy="145876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>
            <a:xfrm>
              <a:off x="5249645" y="6350"/>
              <a:ext cx="3908643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8574" name="Group 8"/>
          <p:cNvGrpSpPr>
            <a:grpSpLocks/>
          </p:cNvGrpSpPr>
          <p:nvPr/>
        </p:nvGrpSpPr>
        <p:grpSpPr bwMode="auto">
          <a:xfrm rot="10800000">
            <a:off x="9525" y="6097588"/>
            <a:ext cx="2192338" cy="717550"/>
            <a:chOff x="3448050" y="6350"/>
            <a:chExt cx="5710238" cy="2166938"/>
          </a:xfrm>
        </p:grpSpPr>
        <p:pic>
          <p:nvPicPr>
            <p:cNvPr id="10" name="รูปภาพ 22"/>
            <p:cNvPicPr>
              <a:picLocks noChangeAspect="1"/>
            </p:cNvPicPr>
            <p:nvPr/>
          </p:nvPicPr>
          <p:blipFill rotWithShape="1">
            <a:blip r:embed="rId4" cstate="print"/>
            <a:srcRect t="46238"/>
            <a:stretch/>
          </p:blipFill>
          <p:spPr>
            <a:xfrm rot="21563080">
              <a:off x="3448050" y="15938"/>
              <a:ext cx="2749681" cy="1457410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รูปภาพ 24"/>
            <p:cNvPicPr>
              <a:picLocks noChangeAspect="1"/>
            </p:cNvPicPr>
            <p:nvPr/>
          </p:nvPicPr>
          <p:blipFill rotWithShape="1">
            <a:blip r:embed="rId5" cstate="print"/>
            <a:srcRect t="44574"/>
            <a:stretch/>
          </p:blipFill>
          <p:spPr>
            <a:xfrm>
              <a:off x="5246714" y="6350"/>
              <a:ext cx="3911574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med">
    <p:circle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3"/>
          <p:cNvSpPr>
            <a:spLocks noChangeArrowheads="1"/>
          </p:cNvSpPr>
          <p:nvPr/>
        </p:nvSpPr>
        <p:spPr bwMode="auto">
          <a:xfrm>
            <a:off x="250825" y="476250"/>
            <a:ext cx="8569325" cy="2678113"/>
          </a:xfrm>
          <a:prstGeom prst="rect">
            <a:avLst/>
          </a:prstGeom>
          <a:solidFill>
            <a:srgbClr val="FFE6C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ในการวิเคราะห์ความเสี่ยงจะต้องมีการกำหนดแผนภูมิ</a:t>
            </a:r>
            <a:b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ความเสี่ยง (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Risk Profile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ที่ได้จากการพิจารณาจัดระดับความสำคัญของความเสี่ยงจาก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โอกาสที่จะเกิดความเสี่ยง (</a:t>
            </a:r>
            <a:r>
              <a:rPr lang="en-US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Likelihood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และ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ผลกระทบที่เกิดขึ้น (</a:t>
            </a:r>
            <a:r>
              <a:rPr lang="en-US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Impact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และขอบเขตของระดับความเสี่ยงที่สามารถยอมรับได้ (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Risk Appetite Boundary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โดยที่</a:t>
            </a:r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09571" name="Group 4"/>
          <p:cNvGrpSpPr>
            <a:grpSpLocks/>
          </p:cNvGrpSpPr>
          <p:nvPr/>
        </p:nvGrpSpPr>
        <p:grpSpPr bwMode="auto">
          <a:xfrm rot="10800000">
            <a:off x="5940425" y="5805488"/>
            <a:ext cx="3154363" cy="1052512"/>
            <a:chOff x="3448050" y="6350"/>
            <a:chExt cx="5710238" cy="2166938"/>
          </a:xfrm>
        </p:grpSpPr>
        <p:pic>
          <p:nvPicPr>
            <p:cNvPr id="6" name="รูปภาพ 22"/>
            <p:cNvPicPr>
              <a:picLocks noChangeAspect="1"/>
            </p:cNvPicPr>
            <p:nvPr/>
          </p:nvPicPr>
          <p:blipFill rotWithShape="1">
            <a:blip r:embed="rId2" cstate="print"/>
            <a:srcRect t="46238"/>
            <a:stretch/>
          </p:blipFill>
          <p:spPr>
            <a:xfrm rot="21563080">
              <a:off x="3462420" y="12887"/>
              <a:ext cx="2750224" cy="1460967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>
            <a:xfrm>
              <a:off x="5261418" y="6350"/>
              <a:ext cx="3911238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9572" name="Rectangle 7"/>
          <p:cNvSpPr>
            <a:spLocks noChangeArrowheads="1"/>
          </p:cNvSpPr>
          <p:nvPr/>
        </p:nvSpPr>
        <p:spPr bwMode="auto">
          <a:xfrm>
            <a:off x="250825" y="3629025"/>
            <a:ext cx="3168650" cy="5222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ระดับความเสี่ยง</a:t>
            </a:r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=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9573" name="TextBox 8"/>
          <p:cNvSpPr txBox="1">
            <a:spLocks noChangeArrowheads="1"/>
          </p:cNvSpPr>
          <p:nvPr/>
        </p:nvSpPr>
        <p:spPr bwMode="auto">
          <a:xfrm>
            <a:off x="250825" y="4360863"/>
            <a:ext cx="8491538" cy="954087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โอกาสในการเกิดเหตุการณ์ต่างๆ 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x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ความรุนแรงของเหตุการณ์ต่างๆ</a:t>
            </a:r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(Likelihood x Impact) </a:t>
            </a:r>
            <a:endParaRPr lang="th-TH"/>
          </a:p>
        </p:txBody>
      </p:sp>
    </p:spTree>
  </p:cSld>
  <p:clrMapOvr>
    <a:masterClrMapping/>
  </p:clrMapOvr>
  <p:transition spd="med">
    <p:circle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ChangeArrowheads="1"/>
          </p:cNvSpPr>
          <p:nvPr/>
        </p:nvSpPr>
        <p:spPr bwMode="auto">
          <a:xfrm>
            <a:off x="25400" y="115888"/>
            <a:ext cx="9118600" cy="954087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จัดแบ่งเป็น 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ระดับ สามารถแสดงเป็น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Risk Profile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แบ่งพื้นที่เป็น 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ส่วน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(4 Quadrant)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ใช้เกณฑ์ในการจัดแบ่ง</a:t>
            </a:r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400" y="1401763"/>
          <a:ext cx="9036050" cy="5327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4607"/>
                <a:gridCol w="1824900"/>
                <a:gridCol w="2808173"/>
                <a:gridCol w="2228370"/>
              </a:tblGrid>
              <a:tr h="841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ระดับความเสี่ยง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99E0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คะแนนระดับความเสี่ยง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99E0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มาตรการกำหนด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99E0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การแสดงสีสัญลักษณ์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99E0F1"/>
                    </a:solidFill>
                  </a:tcPr>
                </a:tc>
              </a:tr>
              <a:tr h="841208"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ต่ำ (</a:t>
                      </a:r>
                      <a:r>
                        <a:rPr lang="en-US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Low)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en-US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1–3</a:t>
                      </a: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คะแนน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ยอมรับความเสี่ยง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สีเขียว 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</a:tr>
              <a:tr h="1261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ปานกลาง (</a:t>
                      </a:r>
                      <a:r>
                        <a:rPr lang="en-US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Medium)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en-US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4–8</a:t>
                      </a: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คะแนน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ยอมรับความเสี่ยง </a:t>
                      </a:r>
                      <a:endParaRPr lang="th-TH" sz="2400" b="1" spc="-60" dirty="0" smtClean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แต่</a:t>
                      </a: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มีมาตรการ</a:t>
                      </a: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ควบคุม</a:t>
                      </a:r>
                    </a:p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</a:t>
                      </a: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เสี่ยง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สีเหลือง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</a:tr>
              <a:tr h="841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เสี่ยงสูง (</a:t>
                      </a:r>
                      <a:r>
                        <a:rPr lang="en-US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High)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en-US" sz="2400" b="1" spc="-6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9-14</a:t>
                      </a:r>
                      <a:r>
                        <a:rPr lang="th-TH" sz="2400" b="1" spc="-6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คะแนน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มีมาตรการ</a:t>
                      </a: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ลด</a:t>
                      </a:r>
                    </a:p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</a:t>
                      </a: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เสี่ยง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สีส้ม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en-US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</a:tr>
              <a:tr h="1542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th-TH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เสี่ยงสูงมาก (</a:t>
                      </a:r>
                      <a:r>
                        <a:rPr lang="en-US" sz="2400" spc="-6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Extreme)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thaiDi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43550" algn="r"/>
                        </a:tabLst>
                      </a:pPr>
                      <a:r>
                        <a:rPr lang="en-US" sz="2400" b="1" spc="-6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15-25</a:t>
                      </a:r>
                      <a:r>
                        <a:rPr lang="th-TH" sz="2400" b="1" spc="-6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คะแนน</a:t>
                      </a:r>
                      <a:endParaRPr lang="en-US" sz="1600" b="1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มีมาตรการลด และประเมิน</a:t>
                      </a: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ซ้ำหรือ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ถ่าย</a:t>
                      </a: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โอนความ</a:t>
                      </a:r>
                      <a:r>
                        <a:rPr lang="th-TH" sz="2400" b="1" spc="-60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เสี่ยง</a:t>
                      </a: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581015" algn="r"/>
                        </a:tabLst>
                      </a:pPr>
                      <a:r>
                        <a:rPr lang="th-TH" sz="2400" b="1" spc="-60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สีแดง</a:t>
                      </a:r>
                      <a:endParaRPr lang="en-US" sz="16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110627" name="Rectangle 5"/>
          <p:cNvSpPr>
            <a:spLocks noChangeArrowheads="1"/>
          </p:cNvSpPr>
          <p:nvPr/>
        </p:nvSpPr>
        <p:spPr bwMode="auto">
          <a:xfrm>
            <a:off x="1319213" y="26781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th-TH"/>
          </a:p>
        </p:txBody>
      </p:sp>
      <p:sp>
        <p:nvSpPr>
          <p:cNvPr id="110628" name="Rectangle 6"/>
          <p:cNvSpPr>
            <a:spLocks noChangeArrowheads="1"/>
          </p:cNvSpPr>
          <p:nvPr/>
        </p:nvSpPr>
        <p:spPr bwMode="auto">
          <a:xfrm>
            <a:off x="8047038" y="2327275"/>
            <a:ext cx="644525" cy="434975"/>
          </a:xfrm>
          <a:prstGeom prst="rect">
            <a:avLst/>
          </a:prstGeom>
          <a:solidFill>
            <a:srgbClr val="00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110629" name="Rectangle 6"/>
          <p:cNvSpPr>
            <a:spLocks noChangeArrowheads="1"/>
          </p:cNvSpPr>
          <p:nvPr/>
        </p:nvSpPr>
        <p:spPr bwMode="auto">
          <a:xfrm>
            <a:off x="8077200" y="3433763"/>
            <a:ext cx="644525" cy="4365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110630" name="Rectangle 6"/>
          <p:cNvSpPr>
            <a:spLocks noChangeArrowheads="1"/>
          </p:cNvSpPr>
          <p:nvPr/>
        </p:nvSpPr>
        <p:spPr bwMode="auto">
          <a:xfrm>
            <a:off x="8080375" y="4462463"/>
            <a:ext cx="644525" cy="434975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110631" name="Rectangle 6"/>
          <p:cNvSpPr>
            <a:spLocks noChangeArrowheads="1"/>
          </p:cNvSpPr>
          <p:nvPr/>
        </p:nvSpPr>
        <p:spPr bwMode="auto">
          <a:xfrm>
            <a:off x="8080375" y="5461000"/>
            <a:ext cx="644525" cy="436563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  <p:transition spd="med">
    <p:circle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2992438" y="2557463"/>
            <a:ext cx="2406650" cy="26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th-TH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51720" y="1124744"/>
          <a:ext cx="5688633" cy="4511169"/>
        </p:xfrm>
        <a:graphic>
          <a:graphicData uri="http://schemas.openxmlformats.org/drawingml/2006/table">
            <a:tbl>
              <a:tblPr firstRow="1" firstCol="1" bandRow="1"/>
              <a:tblGrid>
                <a:gridCol w="1044349"/>
                <a:gridCol w="1161753"/>
                <a:gridCol w="1160389"/>
                <a:gridCol w="1161753"/>
                <a:gridCol w="1160389"/>
              </a:tblGrid>
              <a:tr h="843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000000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E36C0A"/>
                      </a:fgClr>
                      <a:bgClr>
                        <a:srgbClr val="F19C0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926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E36C0A"/>
                      </a:fgClr>
                      <a:bgClr>
                        <a:srgbClr val="F19C0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9160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E36C0A"/>
                      </a:fgClr>
                      <a:bgClr>
                        <a:srgbClr val="F19C0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E36C0A"/>
                      </a:fgClr>
                      <a:bgClr>
                        <a:srgbClr val="F19C07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906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E36C0A"/>
                      </a:fgClr>
                      <a:bgClr>
                        <a:srgbClr val="F19C07"/>
                      </a:bgClr>
                    </a:pattFill>
                  </a:tcPr>
                </a:tc>
              </a:tr>
              <a:tr h="919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en-US" sz="1800" b="1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800" b="1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BFB00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111620" name="Text Box 3"/>
          <p:cNvSpPr txBox="1">
            <a:spLocks noChangeArrowheads="1"/>
          </p:cNvSpPr>
          <p:nvPr/>
        </p:nvSpPr>
        <p:spPr bwMode="auto">
          <a:xfrm rot="-5400000">
            <a:off x="-1050924" y="3036887"/>
            <a:ext cx="460851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th-TH" sz="2000" b="1">
                <a:latin typeface="Calibri" pitchFamily="34" charset="0"/>
                <a:ea typeface="Angsana New" pitchFamily="18" charset="-34"/>
                <a:cs typeface="TH SarabunIT?"/>
              </a:rPr>
              <a:t>ความรุนแรงของผลกระทบ (</a:t>
            </a:r>
            <a:r>
              <a:rPr lang="en-US" b="1">
                <a:ea typeface="Angsana New" pitchFamily="18" charset="-34"/>
                <a:cs typeface="TH SarabunIT?"/>
              </a:rPr>
              <a:t>Impact</a:t>
            </a:r>
            <a:r>
              <a:rPr lang="th-TH" sz="2000" b="1">
                <a:latin typeface="Calibri" pitchFamily="34" charset="0"/>
                <a:ea typeface="Angsana New" pitchFamily="18" charset="-34"/>
                <a:cs typeface="TH SarabunIT?"/>
              </a:rPr>
              <a:t>)</a:t>
            </a:r>
            <a:endParaRPr lang="th-TH" sz="4800">
              <a:ea typeface="Angsana New" pitchFamily="18" charset="-34"/>
              <a:cs typeface="TH SarabunIT?"/>
            </a:endParaRPr>
          </a:p>
        </p:txBody>
      </p:sp>
      <p:cxnSp>
        <p:nvCxnSpPr>
          <p:cNvPr id="111621" name="AutoShape 4"/>
          <p:cNvCxnSpPr>
            <a:cxnSpLocks noChangeShapeType="1"/>
          </p:cNvCxnSpPr>
          <p:nvPr/>
        </p:nvCxnSpPr>
        <p:spPr bwMode="auto">
          <a:xfrm flipV="1">
            <a:off x="1712913" y="1125538"/>
            <a:ext cx="0" cy="4510087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11622" name="Text Box 5"/>
          <p:cNvSpPr txBox="1">
            <a:spLocks noChangeArrowheads="1"/>
          </p:cNvSpPr>
          <p:nvPr/>
        </p:nvSpPr>
        <p:spPr bwMode="auto">
          <a:xfrm>
            <a:off x="1979613" y="6116638"/>
            <a:ext cx="51847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โอการที่จะเกิดความเสียหาย (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Likelihood)</a:t>
            </a:r>
            <a:endParaRPr lang="th-TH" sz="48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1623" name="AutoShape 6"/>
          <p:cNvCxnSpPr>
            <a:cxnSpLocks noChangeShapeType="1"/>
          </p:cNvCxnSpPr>
          <p:nvPr/>
        </p:nvCxnSpPr>
        <p:spPr bwMode="auto">
          <a:xfrm>
            <a:off x="2051050" y="5976938"/>
            <a:ext cx="5761038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11624" name="Rectangle 11"/>
          <p:cNvSpPr>
            <a:spLocks noChangeArrowheads="1"/>
          </p:cNvSpPr>
          <p:nvPr/>
        </p:nvSpPr>
        <p:spPr bwMode="auto">
          <a:xfrm>
            <a:off x="250825" y="188913"/>
            <a:ext cx="8785225" cy="584200"/>
          </a:xfrm>
          <a:prstGeom prst="rect">
            <a:avLst/>
          </a:prstGeom>
          <a:solidFill>
            <a:srgbClr val="99E0F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ตารางระดับของความเสี่ยง (</a:t>
            </a:r>
            <a:r>
              <a:rPr lang="en-US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Degree of Risk</a:t>
            </a:r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sz="3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11625" name="Group 19"/>
          <p:cNvGrpSpPr>
            <a:grpSpLocks/>
          </p:cNvGrpSpPr>
          <p:nvPr/>
        </p:nvGrpSpPr>
        <p:grpSpPr bwMode="auto">
          <a:xfrm rot="10800000">
            <a:off x="33338" y="6137275"/>
            <a:ext cx="1979612" cy="720725"/>
            <a:chOff x="3448050" y="6350"/>
            <a:chExt cx="5710238" cy="2166938"/>
          </a:xfrm>
        </p:grpSpPr>
        <p:pic>
          <p:nvPicPr>
            <p:cNvPr id="21" name="รูปภาพ 22"/>
            <p:cNvPicPr>
              <a:picLocks noChangeAspect="1"/>
            </p:cNvPicPr>
            <p:nvPr/>
          </p:nvPicPr>
          <p:blipFill rotWithShape="1">
            <a:blip r:embed="rId2" cstate="print"/>
            <a:srcRect t="46238"/>
            <a:stretch/>
          </p:blipFill>
          <p:spPr>
            <a:xfrm rot="21563080">
              <a:off x="3448050" y="39759"/>
              <a:ext cx="2752087" cy="1455764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รูปภาพ 24"/>
            <p:cNvPicPr>
              <a:picLocks noChangeAspect="1"/>
            </p:cNvPicPr>
            <p:nvPr/>
          </p:nvPicPr>
          <p:blipFill rotWithShape="1">
            <a:blip r:embed="rId3" cstate="print"/>
            <a:srcRect t="44574"/>
            <a:stretch/>
          </p:blipFill>
          <p:spPr>
            <a:xfrm>
              <a:off x="5247667" y="6350"/>
              <a:ext cx="3910621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388" y="1171575"/>
          <a:ext cx="8785225" cy="54657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998"/>
                <a:gridCol w="1362098"/>
                <a:gridCol w="2111526"/>
                <a:gridCol w="1008141"/>
                <a:gridCol w="1080151"/>
                <a:gridCol w="1152161"/>
                <a:gridCol w="1080151"/>
              </a:tblGrid>
              <a:tr h="67297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ประเด็น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</a:t>
                      </a: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เสี่ยง</a:t>
                      </a: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84ECD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ปัจจัยเสี่ยง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CC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วัตถุ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ประสงค์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CC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การประเมินความเสี่ยง</a:t>
                      </a: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ด้าน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ผลประโยชน์</a:t>
                      </a:r>
                      <a:r>
                        <a:rPr lang="th-TH" sz="18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ทับ</a:t>
                      </a: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ซ้อน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 anchor="ctr">
                    <a:solidFill>
                      <a:srgbClr val="99E0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9125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โอกาส</a:t>
                      </a:r>
                      <a:endParaRPr lang="en-US" sz="1400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ผล</a:t>
                      </a:r>
                      <a:endParaRPr lang="en-US" sz="1600" b="1" dirty="0" smtClean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กระทบ</a:t>
                      </a:r>
                      <a:endParaRPr lang="en-US" sz="1400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</a:t>
                      </a:r>
                      <a:endParaRPr lang="en-US" sz="1400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ความเสี่ยง</a:t>
                      </a:r>
                      <a:endParaRPr lang="en-US" sz="1400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ลำดับ</a:t>
                      </a:r>
                      <a:endParaRPr lang="en-US" sz="1400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ความเสี่ยง</a:t>
                      </a:r>
                      <a:endParaRPr lang="en-US" sz="1400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015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การจัดทำโครงการฝึกอบรม ศึกษา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ดูงาน ประชุม และสัมมนา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84E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การจัดทำโครงการฝึกอบรม ศึกษาดูงาน ประชุม และสัมมนา เป็นเท็จ และ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ไม่เป็นไปตามระเบียบที่เกี่ยวข้อง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FFE6C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เพื่อให้การจัดทำโครงการฝึกอบรม ศึกษาดูงาน ประชุม และสัมมนาถูกต้องไม่ให้เกิดการแสวงหาผลประโยชน์ส่วนตัวในตำแหน่งหน้าที่อันมิควร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ได้โดยชอบตามกฎหมาย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rgbClr val="FFE6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marL="68582" marR="6858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marL="68582" marR="6858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25</a:t>
                      </a:r>
                      <a:endParaRPr lang="en-US" sz="18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(สูงมาก)</a:t>
                      </a:r>
                      <a:endParaRPr lang="en-US" sz="18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2" marR="6858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US" sz="1800" b="1" dirty="0"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 </a:t>
                      </a:r>
                    </a:p>
                  </a:txBody>
                  <a:tcPr marL="68582" marR="6858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2673" name="Rectangle 4"/>
          <p:cNvSpPr>
            <a:spLocks noChangeArrowheads="1"/>
          </p:cNvSpPr>
          <p:nvPr/>
        </p:nvSpPr>
        <p:spPr bwMode="auto">
          <a:xfrm>
            <a:off x="179388" y="115888"/>
            <a:ext cx="8785225" cy="8318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วิเคราะห์ความเสี่ยงด้านผลประโยชน์ทับซ้อน </a:t>
            </a:r>
          </a:p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Risk Assessment for Conflict of Interest</a:t>
            </a: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12674" name="Group 5"/>
          <p:cNvGrpSpPr>
            <a:grpSpLocks/>
          </p:cNvGrpSpPr>
          <p:nvPr/>
        </p:nvGrpSpPr>
        <p:grpSpPr bwMode="auto">
          <a:xfrm rot="10800000">
            <a:off x="5610225" y="5475288"/>
            <a:ext cx="3406775" cy="1295400"/>
            <a:chOff x="3448050" y="6350"/>
            <a:chExt cx="5710238" cy="2166938"/>
          </a:xfrm>
        </p:grpSpPr>
        <p:pic>
          <p:nvPicPr>
            <p:cNvPr id="7" name="รูปภาพ 22"/>
            <p:cNvPicPr>
              <a:picLocks noChangeAspect="1"/>
            </p:cNvPicPr>
            <p:nvPr/>
          </p:nvPicPr>
          <p:blipFill rotWithShape="1">
            <a:blip r:embed="rId2" cstate="print"/>
            <a:srcRect t="46238"/>
            <a:stretch/>
          </p:blipFill>
          <p:spPr>
            <a:xfrm rot="21563080">
              <a:off x="3461354" y="27594"/>
              <a:ext cx="2751345" cy="1457904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>
            <a:xfrm>
              <a:off x="5276070" y="6350"/>
              <a:ext cx="3908826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850" y="1412875"/>
          <a:ext cx="8640763" cy="2508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315"/>
                <a:gridCol w="4392448"/>
              </a:tblGrid>
              <a:tr h="1224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ผลการวิเคราะห์ความเสี่ยงด้านผลประโยชน์ทับซ้อน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9" marR="68579" marT="0" marB="0">
                    <a:solidFill>
                      <a:srgbClr val="84E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จัดลำดับ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kern="12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ความสำคัญของความเสี่ยง</a:t>
                      </a:r>
                      <a:endParaRPr lang="en-US" sz="2400" b="1" kern="1200" dirty="0" smtClean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9" marR="68579" marT="0" marB="0">
                    <a:solidFill>
                      <a:srgbClr val="CCFF99"/>
                    </a:solidFill>
                  </a:tcPr>
                </a:tc>
              </a:tr>
              <a:tr h="12838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2000" dirty="0" smtClean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จัดทำโครงการฝึกอบรม </a:t>
                      </a:r>
                      <a:endParaRPr lang="th-TH" sz="2000" dirty="0" smtClean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ศึกษา</a:t>
                      </a:r>
                      <a:r>
                        <a:rPr lang="th-TH" sz="2000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ดูงาน ประชุม และสัมมนา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84EC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2000" dirty="0" smtClean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ลำดับ 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 (สูงมาก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= 25</a:t>
                      </a:r>
                      <a:r>
                        <a:rPr lang="th-TH" sz="2000" b="1" dirty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คะแนน)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7" marR="68577" marT="0" marB="0">
                    <a:solidFill>
                      <a:srgbClr val="FFE6CD"/>
                    </a:solidFill>
                  </a:tcPr>
                </a:tc>
              </a:tr>
            </a:tbl>
          </a:graphicData>
        </a:graphic>
      </p:graphicFrame>
      <p:sp>
        <p:nvSpPr>
          <p:cNvPr id="113677" name="Rectangle 4"/>
          <p:cNvSpPr>
            <a:spLocks noChangeArrowheads="1"/>
          </p:cNvSpPr>
          <p:nvPr/>
        </p:nvSpPr>
        <p:spPr bwMode="auto">
          <a:xfrm>
            <a:off x="179388" y="115888"/>
            <a:ext cx="8785225" cy="830262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ผลการวิเคราะห์ความเสี่ยงและจัดลำดับความสำคัญของความเสี่ยงด้านผลประโยชน์ทับซ้อน</a:t>
            </a:r>
            <a:endParaRPr lang="th-TH" sz="24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13678" name="Group 5"/>
          <p:cNvGrpSpPr>
            <a:grpSpLocks/>
          </p:cNvGrpSpPr>
          <p:nvPr/>
        </p:nvGrpSpPr>
        <p:grpSpPr bwMode="auto">
          <a:xfrm rot="10800000">
            <a:off x="1116013" y="4959350"/>
            <a:ext cx="7056437" cy="1638300"/>
            <a:chOff x="3448050" y="6350"/>
            <a:chExt cx="5710238" cy="2166938"/>
          </a:xfrm>
        </p:grpSpPr>
        <p:pic>
          <p:nvPicPr>
            <p:cNvPr id="7" name="รูปภาพ 22"/>
            <p:cNvPicPr>
              <a:picLocks noChangeAspect="1"/>
            </p:cNvPicPr>
            <p:nvPr/>
          </p:nvPicPr>
          <p:blipFill rotWithShape="1">
            <a:blip r:embed="rId2"/>
            <a:srcRect t="46238"/>
            <a:stretch/>
          </p:blipFill>
          <p:spPr>
            <a:xfrm rot="21563080">
              <a:off x="3450619" y="16848"/>
              <a:ext cx="2751705" cy="1457224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รูปภาพ 24"/>
            <p:cNvPicPr>
              <a:picLocks noChangeAspect="1"/>
            </p:cNvPicPr>
            <p:nvPr/>
          </p:nvPicPr>
          <p:blipFill rotWithShape="1">
            <a:blip r:embed="rId3"/>
            <a:srcRect t="44574"/>
            <a:stretch/>
          </p:blipFill>
          <p:spPr>
            <a:xfrm>
              <a:off x="5259397" y="6350"/>
              <a:ext cx="3909168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" name="Down Arrow 1"/>
          <p:cNvSpPr/>
          <p:nvPr/>
        </p:nvSpPr>
        <p:spPr>
          <a:xfrm>
            <a:off x="3186113" y="4041775"/>
            <a:ext cx="2835275" cy="792163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3680" name="TextBox 2"/>
          <p:cNvSpPr txBox="1">
            <a:spLocks noChangeArrowheads="1"/>
          </p:cNvSpPr>
          <p:nvPr/>
        </p:nvSpPr>
        <p:spPr bwMode="auto">
          <a:xfrm>
            <a:off x="3095625" y="5478463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5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มาตรการ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26988" y="115888"/>
          <a:ext cx="9117012" cy="6867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798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8" marB="4572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8" marB="4572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444527">
                <a:tc row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="1" i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9 </a:t>
                      </a:r>
                      <a:r>
                        <a:rPr lang="th-TH" sz="1600" b="1" i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(2)</a:t>
                      </a:r>
                    </a:p>
                    <a:p>
                      <a:pPr marL="0" indent="0">
                        <a:buNone/>
                      </a:pPr>
                      <a:endParaRPr lang="th-TH" sz="1600" b="1" i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มีการจัดทำคู่มือเกี่ยวกับการปฏิบัติงานเพื่อป้องกันผลประโยชน์ทับซ้อน หรือไม่</a:t>
                      </a:r>
                      <a:endParaRPr lang="th-TH" sz="1600" b="1" i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28" marB="4572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pPr algn="thaiDist">
                        <a:lnSpc>
                          <a:spcPts val="24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หน่วยงานต้องแสดงหลักฐานเกี่ยวกับคู่มือ</a:t>
                      </a:r>
                      <a:b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การปฏิบัติงานเพื่อป้องกันผลประโยชน์ทับซ้อน หรือประมวลจริยธรรมเกี่ยวกับการปฏิบัติงานเพื่อป้องกันผลประโยชน์</a:t>
                      </a:r>
                      <a:b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ทับซ้อนที่หน่วยงานผู้เข้ารับการประเมินได้จัดทำขึ้น เพื่อให้เจ้าหน้าที่ภายในหน่วยงานยึดถือเป็นแนวทางใน</a:t>
                      </a:r>
                      <a:b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การปฏิบัติงานเพื่อป้องกันผลประโยชน์ทับซ้อน </a:t>
                      </a:r>
                      <a:b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หาก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หน่วยงานใช้ประมวลจริยธรรมเป็นหลักฐานในข้อคำถามนี้ ต้องมีเนื้อหาเกี่ยวกับ “</a:t>
                      </a:r>
                      <a:r>
                        <a:rPr lang="th-TH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การยึดถือประโยชน์ของประเทศชาติเหนือกว่าประโยชน์ส่วนตน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” บรรจุอยู่ในประมวลจริยธรรมนั้นด้วย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28" marB="45728">
                    <a:solidFill>
                      <a:schemeClr val="bg2"/>
                    </a:solidFill>
                  </a:tcPr>
                </a:tc>
              </a:tr>
              <a:tr h="3057200">
                <a:tc vMerge="1"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2400"/>
                        </a:lnSpc>
                        <a:buFont typeface="Wingdings" pitchFamily="2" charset="2"/>
                        <a:buNone/>
                      </a:pPr>
                      <a:r>
                        <a:rPr lang="th-TH" sz="17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7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9 </a:t>
                      </a:r>
                      <a:r>
                        <a:rPr lang="th-TH" sz="17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</a:txBody>
                  <a:tcPr marL="91448" marR="91448" marT="45728" marB="4572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950" y="3070225"/>
            <a:ext cx="1998663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728663" y="1981200"/>
            <a:ext cx="1627187" cy="831850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การประเมิน</a:t>
            </a:r>
          </a:p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ในเชิงบวก</a:t>
            </a:r>
          </a:p>
        </p:txBody>
      </p:sp>
      <p:pic>
        <p:nvPicPr>
          <p:cNvPr id="14340" name="Picture 2" descr="ผลการค้นหารูปภาพสำหรับ คนในองค์กร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838325"/>
            <a:ext cx="20161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ผลการค้นหารูปภาพสำหรับ ผู้มีส่วนได้ส่วนเสียในองค์กร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1488" y="1852613"/>
            <a:ext cx="19272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10325" y="4256088"/>
            <a:ext cx="28590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FreesiaUPC" pitchFamily="34" charset="-34"/>
                <a:cs typeface="FreesiaUPC" pitchFamily="34" charset="-34"/>
              </a:rPr>
              <a:t>การประเมินภายนอกองค์กร</a:t>
            </a:r>
          </a:p>
          <a:p>
            <a:pPr marL="342900" indent="-342900">
              <a:buFontTx/>
              <a:buChar char="-"/>
              <a:defRPr/>
            </a:pPr>
            <a:r>
              <a:rPr lang="th-TH" sz="2400" b="1" dirty="0">
                <a:latin typeface="FreesiaUPC" pitchFamily="34" charset="-34"/>
                <a:cs typeface="FreesiaUPC" pitchFamily="34" charset="-34"/>
              </a:rPr>
              <a:t>แบบสำรวจ </a:t>
            </a:r>
            <a:r>
              <a:rPr lang="en-US" sz="2400" b="1" dirty="0">
                <a:latin typeface="FreesiaUPC" pitchFamily="34" charset="-34"/>
                <a:cs typeface="FreesiaUPC" pitchFamily="34" charset="-34"/>
              </a:rPr>
              <a:t>EIT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9563" y="392113"/>
            <a:ext cx="85232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ITA </a:t>
            </a:r>
            <a:r>
              <a: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ครอบคลุมการปฏิบัติราชการของหน่วยงานภาครัฐในทุกมิติ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62338" y="4235450"/>
            <a:ext cx="26812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FreesiaUPC" pitchFamily="34" charset="-34"/>
                <a:cs typeface="FreesiaUPC" pitchFamily="34" charset="-34"/>
              </a:rPr>
              <a:t>การประเมินภายในองค์กร</a:t>
            </a:r>
          </a:p>
          <a:p>
            <a:pPr marL="342900" indent="-342900">
              <a:buFontTx/>
              <a:buChar char="-"/>
              <a:defRPr/>
            </a:pPr>
            <a:r>
              <a:rPr lang="th-TH" sz="2400" b="1" dirty="0">
                <a:latin typeface="FreesiaUPC" pitchFamily="34" charset="-34"/>
                <a:cs typeface="FreesiaUPC" pitchFamily="34" charset="-34"/>
              </a:rPr>
              <a:t>แบบสำรวจ </a:t>
            </a:r>
            <a:r>
              <a:rPr lang="en-US" sz="2400" b="1" dirty="0">
                <a:latin typeface="FreesiaUPC" pitchFamily="34" charset="-34"/>
                <a:cs typeface="FreesiaUPC" pitchFamily="34" charset="-34"/>
              </a:rPr>
              <a:t>EBIT</a:t>
            </a:r>
          </a:p>
          <a:p>
            <a:pPr marL="342900" indent="-342900">
              <a:buFontTx/>
              <a:buChar char="-"/>
              <a:defRPr/>
            </a:pPr>
            <a:r>
              <a:rPr lang="th-TH" sz="2400" b="1" dirty="0">
                <a:latin typeface="FreesiaUPC" pitchFamily="34" charset="-34"/>
                <a:cs typeface="FreesiaUPC" pitchFamily="34" charset="-34"/>
              </a:rPr>
              <a:t>แบบสำรวจ </a:t>
            </a:r>
            <a:r>
              <a:rPr lang="en-US" sz="2400" b="1" dirty="0">
                <a:latin typeface="FreesiaUPC" pitchFamily="34" charset="-34"/>
                <a:cs typeface="FreesiaUPC" pitchFamily="34" charset="-34"/>
              </a:rPr>
              <a:t>IIT</a:t>
            </a:r>
            <a:endParaRPr lang="th-TH" sz="2400" b="1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7" name="Cross 6"/>
          <p:cNvSpPr/>
          <p:nvPr/>
        </p:nvSpPr>
        <p:spPr>
          <a:xfrm>
            <a:off x="6011863" y="2273300"/>
            <a:ext cx="504825" cy="503238"/>
          </a:xfrm>
          <a:prstGeom prst="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5400000">
            <a:off x="1831181" y="1061244"/>
            <a:ext cx="868363" cy="714375"/>
          </a:xfrm>
          <a:prstGeom prst="bentConnector3">
            <a:avLst>
              <a:gd name="adj1" fmla="val 50000"/>
            </a:avLst>
          </a:prstGeom>
          <a:ln w="3810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2487613" y="3644900"/>
            <a:ext cx="974725" cy="542925"/>
          </a:xfrm>
          <a:prstGeom prst="bentConnector3">
            <a:avLst>
              <a:gd name="adj1" fmla="val 50000"/>
            </a:avLst>
          </a:prstGeom>
          <a:ln w="3810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74725" y="5443538"/>
            <a:ext cx="1135063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7338" y="404813"/>
            <a:ext cx="8856662" cy="6124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solidFill>
                  <a:srgbClr val="3333CC"/>
                </a:solidFill>
                <a:cs typeface="+mj-cs"/>
              </a:rPr>
              <a:t>1. เอกสารเริ่มต้นที่แสดงถึงการจัดทำคู่มือผลประโยชน์</a:t>
            </a:r>
          </a:p>
          <a:p>
            <a:pPr>
              <a:defRPr/>
            </a:pPr>
            <a:r>
              <a:rPr lang="th-TH" b="1" dirty="0">
                <a:solidFill>
                  <a:srgbClr val="3333CC"/>
                </a:solidFill>
                <a:cs typeface="+mj-cs"/>
              </a:rPr>
              <a:t>ทับซ้อน </a:t>
            </a:r>
            <a:endParaRPr lang="en-US" b="1" dirty="0">
              <a:solidFill>
                <a:srgbClr val="3333CC"/>
              </a:solidFill>
              <a:cs typeface="+mj-cs"/>
            </a:endParaRPr>
          </a:p>
          <a:p>
            <a:pPr>
              <a:defRPr/>
            </a:pPr>
            <a:r>
              <a:rPr lang="th-TH" b="1" dirty="0">
                <a:solidFill>
                  <a:srgbClr val="C00000"/>
                </a:solidFill>
                <a:cs typeface="+mj-cs"/>
              </a:rPr>
              <a:t>2. คู่มือผลประโยชน์ทับซ้อนของแต่ละหน่วยงาน ซึ่งมีเนื้อหาประกอบด้วย </a:t>
            </a:r>
            <a:endParaRPr lang="en-US" b="1" dirty="0">
              <a:solidFill>
                <a:srgbClr val="C00000"/>
              </a:solidFill>
              <a:cs typeface="+mj-cs"/>
            </a:endParaRPr>
          </a:p>
          <a:p>
            <a:pPr>
              <a:defRPr/>
            </a:pPr>
            <a:r>
              <a:rPr lang="th-TH" b="1" dirty="0">
                <a:solidFill>
                  <a:srgbClr val="C00000"/>
                </a:solidFill>
                <a:cs typeface="+mj-cs"/>
              </a:rPr>
              <a:t>	(1) ความหมายของผลประโยชน์ทับซ้อน</a:t>
            </a:r>
            <a:endParaRPr lang="en-US" b="1" dirty="0">
              <a:solidFill>
                <a:srgbClr val="C00000"/>
              </a:solidFill>
              <a:cs typeface="+mj-cs"/>
            </a:endParaRPr>
          </a:p>
          <a:p>
            <a:pPr>
              <a:defRPr/>
            </a:pPr>
            <a:r>
              <a:rPr lang="th-TH" b="1" dirty="0">
                <a:solidFill>
                  <a:srgbClr val="C00000"/>
                </a:solidFill>
                <a:cs typeface="+mj-cs"/>
              </a:rPr>
              <a:t>	(2) แนวทาง การปฏิบัติงานเพื่อป้องกันผลประโยชน์ทับซ้อน</a:t>
            </a:r>
            <a:endParaRPr lang="en-US" b="1" dirty="0">
              <a:solidFill>
                <a:srgbClr val="C00000"/>
              </a:solidFill>
              <a:cs typeface="+mj-cs"/>
            </a:endParaRPr>
          </a:p>
          <a:p>
            <a:pPr>
              <a:defRPr/>
            </a:pPr>
            <a:r>
              <a:rPr lang="th-TH" b="1" dirty="0">
                <a:solidFill>
                  <a:srgbClr val="C00000"/>
                </a:solidFill>
                <a:cs typeface="+mj-cs"/>
              </a:rPr>
              <a:t>	(3) กฎหมายที่เกี่ยวข้องกับเรื่องผลประโยชน์</a:t>
            </a:r>
          </a:p>
          <a:p>
            <a:pPr>
              <a:defRPr/>
            </a:pPr>
            <a:r>
              <a:rPr lang="th-TH" b="1" dirty="0">
                <a:solidFill>
                  <a:srgbClr val="C00000"/>
                </a:solidFill>
                <a:cs typeface="+mj-cs"/>
              </a:rPr>
              <a:t>ทับซ้อน</a:t>
            </a:r>
            <a:endParaRPr lang="en-US" b="1" dirty="0">
              <a:solidFill>
                <a:srgbClr val="C00000"/>
              </a:solidFill>
              <a:cs typeface="+mj-cs"/>
            </a:endParaRPr>
          </a:p>
          <a:p>
            <a:pPr>
              <a:defRPr/>
            </a:pPr>
            <a:r>
              <a:rPr lang="th-TH" b="1" dirty="0">
                <a:solidFill>
                  <a:srgbClr val="C00000"/>
                </a:solidFill>
                <a:cs typeface="+mj-cs"/>
              </a:rPr>
              <a:t>	(4) ตัวอย่างเรื่องการขัดกันระหว่างผลประโยชน์ส่วนตัวและผลประโยชน์ส่วนรวม</a:t>
            </a:r>
            <a:endParaRPr lang="en-US" b="1" dirty="0">
              <a:solidFill>
                <a:srgbClr val="C00000"/>
              </a:solidFill>
              <a:cs typeface="+mj-cs"/>
            </a:endParaRPr>
          </a:p>
          <a:p>
            <a:pPr>
              <a:defRPr/>
            </a:pPr>
            <a:r>
              <a:rPr lang="th-TH" b="1" dirty="0">
                <a:solidFill>
                  <a:srgbClr val="3333CC"/>
                </a:solidFill>
                <a:cs typeface="+mj-cs"/>
              </a:rPr>
              <a:t>3. หนังสือเสนอผู้บริหารเพื่อสั่งการ และปรากฏการขออนุญาตนำเผยแพร่บนเว็บไซต์ของหน่วยงาน</a:t>
            </a:r>
            <a:endParaRPr lang="en-US" b="1" dirty="0">
              <a:solidFill>
                <a:srgbClr val="3333CC"/>
              </a:solidFill>
              <a:cs typeface="+mj-cs"/>
            </a:endParaRPr>
          </a:p>
          <a:p>
            <a:pPr>
              <a:defRPr/>
            </a:pPr>
            <a:r>
              <a:rPr lang="en-US" b="1" dirty="0">
                <a:solidFill>
                  <a:srgbClr val="C00000"/>
                </a:solidFill>
                <a:cs typeface="+mj-cs"/>
              </a:rPr>
              <a:t>4. Print Screen </a:t>
            </a:r>
            <a:r>
              <a:rPr lang="th-TH" b="1" dirty="0">
                <a:solidFill>
                  <a:srgbClr val="C00000"/>
                </a:solidFill>
                <a:cs typeface="+mj-cs"/>
              </a:rPr>
              <a:t>จาก </a:t>
            </a:r>
            <a:r>
              <a:rPr lang="en-US" b="1" dirty="0">
                <a:solidFill>
                  <a:srgbClr val="C00000"/>
                </a:solidFill>
                <a:cs typeface="+mj-cs"/>
              </a:rPr>
              <a:t>Web site </a:t>
            </a:r>
            <a:r>
              <a:rPr lang="th-TH" b="1" dirty="0">
                <a:solidFill>
                  <a:srgbClr val="C00000"/>
                </a:solidFill>
                <a:cs typeface="+mj-cs"/>
              </a:rPr>
              <a:t>หน่วยงาน</a:t>
            </a:r>
            <a:endParaRPr lang="th-TH" b="1" dirty="0">
              <a:cs typeface="+mj-cs"/>
            </a:endParaRPr>
          </a:p>
        </p:txBody>
      </p:sp>
    </p:spTree>
  </p:cSld>
  <p:clrMapOvr>
    <a:masterClrMapping/>
  </p:clrMapOvr>
  <p:transition spd="med">
    <p:circle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85725" y="15875"/>
          <a:ext cx="8974138" cy="6835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320"/>
                <a:gridCol w="6041818"/>
              </a:tblGrid>
              <a:tr h="365728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4" marB="4570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4" marB="4570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89367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9 </a:t>
                      </a:r>
                      <a:r>
                        <a:rPr lang="th-TH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(3)</a:t>
                      </a: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มีการประชุมหรือสัมมนา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หรือแลกเปลี่ยนความรู้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ภายในหน่วยงาน เพื่อให้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ความรู้เรื่องการป้องกัน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ผลประโยชน์ทับซ้อน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แก่เจ้าหน้าที่ หรือไม่</a:t>
                      </a:r>
                      <a:endParaRPr lang="th-TH" sz="16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04" marB="457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หน่วยงานต้องแสดงหลักฐานที่แสดงให้เห็นว่า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ดำเนินกิจกรรมภายในองค์กรเกี่ยวกับการให้ความรู้ความเข้าใจเรื่องการป้องกันผลประโยชน์ทับซ้อน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แก่เจ้าหน้าที่ภายในหน่วยงาน เช่น รายงานการประชุม เอกสารการดำเนินโครงการ รายงานผลการดำเนินโครงการเกี่ยวกับการป้องกันผลประโยชน์ทับซ้อน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โดยตรง หรือเอกสารหลักฐานอื่นๆ ที่มีเนื้อหาเกี่ยวกับ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การป้องกันผลประโยชน์ทับซ้อนสอดเป็นส่วนหนึ่ง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ของการประชุมนั้นหรือโครงการนั้น (หน่วยงานสามารถแนบภาพถ่ายกิจกรรมที่เกี่ยวข้องเพิ่มเติมได้)</a:t>
                      </a:r>
                    </a:p>
                    <a:p>
                      <a:pPr algn="thaiDist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04" marB="45704">
                    <a:noFill/>
                  </a:tcPr>
                </a:tc>
              </a:tr>
              <a:tr h="238068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 9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(3)</a:t>
                      </a:r>
                    </a:p>
                    <a:p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หลักฐานการประชุม อบรม มีหัวข้อเอกสาร กิจกรรม เรื่องการป้องกันผลประโยชน์ทับซ้อน ของหน่วยงาน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ในปีงบประมาณ พ.ศ. 2560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2. การแจ้งเวียนคู่มือผลประโยชน์ทับซ้อนไปยังเจ้าหน้าที่ไม่ถือเป็นหลักฐานข้อนี้ได้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04" marB="4570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4288" y="144463"/>
          <a:ext cx="9117012" cy="6270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665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82" marB="45682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82" marB="45682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22972">
                <a:tc rowSpan="2"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9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(4)</a:t>
                      </a: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มีการปรับปรุงขั้นตอน/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แนวทางการปฏิบัติงาน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หรือระเบียบเพื่อป้องกันผลประโยชน์ทับซ้อน หรือไม่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82" marB="4568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algn="thaiDist"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หน่วยงานต้องแสดงหลักฐานเกี่ยวกับผลของ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การปรับปรุงขั้นตอนการปฏิบัติงานเพื่อป้องกันผลประโยชน์ทับซ้อน หรือระเบียบเพื่อป้องกันผลประโยชน์ทับซ้อน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ตาม (หลักฐานข้อที่ 2) คู่มือการปฏิบัติงานเพื่อป้องกันผลประโยชน์ทับซ้อน หรือประมวลจริยธรรมเกี่ยวกับ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การปฏิบัติงานเพื่อป้องกันผลประโยชน์ทับซ้อนที่หน่วยงานผู้เข้ารับการประเมินได้จัดทำขึ้น เช่น รายงานการแก้ไขปรับปรุงขั้นตอนการปฏิบัติงาน หรือรายงานการแก้ไขระเบียบเพื่อป้องกันผลประโยชน์ทับซ้อน เป็นต้น </a:t>
                      </a:r>
                      <a:endParaRPr lang="en-US" sz="1600" b="1" kern="1200" dirty="0"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82" marB="45682">
                    <a:noFill/>
                  </a:tcPr>
                </a:tc>
              </a:tr>
              <a:tr h="268198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None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9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(4)</a:t>
                      </a: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หลักฐานการปรับปรุงขั้นตอน/แนวทางการปฏิบัติงานหรือระเบียบเพื่อป้องกันผลประโยชน์ทับซ้อน ที่ได้จากผลการวิเคราะห์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หนังสือเสนอผู้บริหารเพื่อทราบ/สั่งการ /แจ้งเวียน และปรากฏการขออนุญาตนำเผยแพร่บนเว็บไซต์ของหน่วยงาน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Print Screen </a:t>
                      </a: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82" marB="4568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741363"/>
          </a:xfrm>
          <a:prstGeom prst="roundRect">
            <a:avLst>
              <a:gd name="adj" fmla="val 9106"/>
            </a:avLst>
          </a:prstGeom>
          <a:solidFill>
            <a:schemeClr val="accent5">
              <a:lumMod val="50000"/>
            </a:schemeClr>
          </a:soli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EB </a:t>
            </a:r>
            <a:r>
              <a:rPr lang="th-TH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	หน่วยงานของท่านมีการดำเนินการด้านการป้องกันและปราบปราม</a:t>
            </a:r>
          </a:p>
          <a:p>
            <a:pPr eaLnBrk="0" hangingPunct="0">
              <a:defRPr/>
            </a:pPr>
            <a:r>
              <a:rPr lang="th-TH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การทุจริตในหน่วยงานอย่างไร</a:t>
            </a:r>
            <a:endParaRPr lang="en-US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785938"/>
            <a:ext cx="9144000" cy="6461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800" b="1" dirty="0">
                <a:latin typeface="Tahoma" pitchFamily="34" charset="0"/>
                <a:ea typeface="Tahoma" pitchFamily="34" charset="0"/>
                <a:cs typeface="+mj-cs"/>
              </a:rPr>
              <a:t> 	</a:t>
            </a:r>
            <a:r>
              <a:rPr lang="th-TH" sz="1800" b="1" dirty="0">
                <a:latin typeface="Arial" charset="0"/>
                <a:cs typeface="+mj-cs"/>
              </a:rPr>
              <a:t>เพื่อส่งเสริมให้หน่วยงานสามารถป้องกันและปราบปรามการทุจริตภายในองค์กรได้อย่างเป็นรูปธรรมและต่อเนื่อง</a:t>
            </a:r>
            <a:endParaRPr lang="en-US" sz="18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118788" name="TextBox 11"/>
          <p:cNvSpPr txBox="1">
            <a:spLocks noChangeArrowheads="1"/>
          </p:cNvSpPr>
          <p:nvPr/>
        </p:nvSpPr>
        <p:spPr bwMode="auto">
          <a:xfrm>
            <a:off x="0" y="3357563"/>
            <a:ext cx="9144000" cy="3298825"/>
          </a:xfrm>
          <a:prstGeom prst="rect">
            <a:avLst/>
          </a:prstGeom>
          <a:solidFill>
            <a:srgbClr val="FFE6C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>
              <a:lnSpc>
                <a:spcPts val="2500"/>
              </a:lnSpc>
            </a:pPr>
            <a:r>
              <a:rPr lang="th-TH" sz="1800" b="1">
                <a:latin typeface="Tahoma" pitchFamily="34" charset="0"/>
                <a:cs typeface="Tahoma" pitchFamily="34" charset="0"/>
              </a:rPr>
              <a:t>	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หน่วยงานควรมีการจัดแผนปฏิบัติการป้องกันและปราบปรามการทุจริตประจำปีนั้น 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เพื่อเป็นการสนับสนุนและส่งเสริมให้เกิดการป้องกันและปราบปรามการทุจริตในหน่วยงาน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ได้อย่างเป็นรูปธรรมและอย่างต่อเนื่อง อีกทั้งยังสอดรับตามนโยบายของรัฐบาลที่สนับสนุน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ให้หน่วยงานนำแนวทางและมาตรการตามยุทธศาสตร์ชาติว่าด้วยการป้องกันและปราบปราม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การทุจริต ระยะที่ 3 (พ.ศ. 2560 - 2564) มาสู่การปฏิบัติ ทั้งนี้ เพื่อให้เกิดความต่อเนื่องและสอดรับกับการเปลี่ยนแปลงของยุทธศาสตร์ชาติว่าด้วยการป้องกันและปราบปรามการทุจริต จากระยะที่ 2 เป็นระยะที่ 3 นั้น หน่วยงานควรมีการทบทวน/ปรับปรุงแผนปฏิบัติการป้องกันและปราบปราม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การทุจริตของหน่วยงาน ประจำปีงบประมาณ พ.ศ. 2560 ให้สอดคล้องกับยุทธศาสตร์ชาติว่าด้วยการป้องกันและปราบปรามการทุจริต ระยะที่ 3 (พ.ศ. 2560-2564) ด้วย โดยเฉพาะอย่างยิ่ง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ในประเด็น ดังนี้</a:t>
            </a:r>
            <a:endParaRPr lang="en-US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5" y="1214438"/>
            <a:ext cx="4714875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801938"/>
            <a:ext cx="4500563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คำอธิบาย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Box 11"/>
          <p:cNvSpPr txBox="1">
            <a:spLocks noChangeArrowheads="1"/>
          </p:cNvSpPr>
          <p:nvPr/>
        </p:nvSpPr>
        <p:spPr bwMode="auto">
          <a:xfrm>
            <a:off x="0" y="476250"/>
            <a:ext cx="9144000" cy="6124575"/>
          </a:xfrm>
          <a:prstGeom prst="rect">
            <a:avLst/>
          </a:prstGeom>
          <a:solidFill>
            <a:srgbClr val="FFE6C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(1) การปลูกฝังวัฒนธรรมให้เจ้าหน้าที่เกิดการไม่ทนต่อการทุจริตในการปฏิบัติงาน </a:t>
            </a:r>
            <a:endParaRPr lang="en-US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th-TH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หมายถึง การส่งเสริมหรือสนับสนุนกิจกรรม/โครงการที่เป็นการกล่อมเกลาและปลูกฝังให้เจ้าหน้าที่ในหน่วยงานทุกคนมีพฤติกรรมไม่ยอมรับการทุจริตทุกประเภท และไม่เพิกเฉยและพร้อมที่จะดำเนินการเพื่อยับยั้งการทุจริต (เช่น ร้องเรียน แจ้งเบาะแส หรือให้ข้อมูลแก่ส่วนงานตรวจสอบภายในของหน่วยงาน) ซึ่งอาจอยู่ในรูปแบบการพัฒนานวัตกรรมและสื่อการเรียนรู้ การให้ความรู้เพื่อพัฒนาจิตสำนึกสาธารณะและปรับพฤติกรรม การใช้เครื่องมือการสื่อสารในการปรับเปลี่ยนพฤติกรรม การจัดตั้งกลุ่ม</a:t>
            </a:r>
            <a:b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เพื่อเฝ้าระวังและต่อต้านการทุจริต การสร้างความตื่นตัวในการแสดงออกต่อการทุจริต และการผลักดันให้เกิดการลงโทษทางสังคม (</a:t>
            </a:r>
            <a:r>
              <a:rPr lang="en-US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Social Sanction) </a:t>
            </a:r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เป็นต้น</a:t>
            </a:r>
          </a:p>
          <a:p>
            <a:pPr algn="thaiDist"/>
            <a:endParaRPr lang="th-TH" sz="19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th-TH" sz="18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(2) การปลูกฝังฐานความคิดแยกแยะผลประโยชน์ส่วนตนกับผลประโยชน์ส่วนรวม </a:t>
            </a:r>
            <a:endParaRPr lang="en-US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r>
              <a:rPr lang="th-TH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หมายถึง การส่งเสริมหรือสนับสนุนกิจกรรม/โครงการที่เป็นการปรับฐานความคิดของเจ้าหน้าที่ให้สามารถแยกระหว่างผลประโยชน์ส่วนตัวและผลประโยชน์ส่วนรวม </a:t>
            </a:r>
            <a:b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ซึ่งอาจอยู่ในรูปแบบการให้ความรู้เรื่องผลประโยชน์ทับซ้อนแก่เจ้าหน้าที่ หรือการเผยแพร่คู่มือ องค์ความรู้ หรือสื่อต่างๆ เกี่ยวกับการปฏิบัติงานเพื่อป้องกันผลประโยชน์</a:t>
            </a:r>
            <a:b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ทับซ้อนแก่เจ้าหน้าที่ เป็นต้น</a:t>
            </a:r>
            <a:endParaRPr lang="th-TH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19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Box 11"/>
          <p:cNvSpPr txBox="1">
            <a:spLocks noChangeArrowheads="1"/>
          </p:cNvSpPr>
          <p:nvPr/>
        </p:nvSpPr>
        <p:spPr bwMode="auto">
          <a:xfrm>
            <a:off x="-9525" y="258763"/>
            <a:ext cx="9144000" cy="6402387"/>
          </a:xfrm>
          <a:prstGeom prst="rect">
            <a:avLst/>
          </a:prstGeom>
          <a:solidFill>
            <a:srgbClr val="FFE6C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(3) การแสดงเจตจำนงสุจริตของผู้บริหารหน่วยงาน</a:t>
            </a:r>
          </a:p>
          <a:p>
            <a:pPr algn="thaiDist"/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หมายถึง การส่งเสริมหรือสนับสนุนกิจกรรม/โครงการที่กำหนดให้ผู้บริหารของหน่วยงานแสดงเจตจำนงในการบริหารและปฏิบัติงานอย่างมีคุณธรรมและความโปร่งใส หรือ “เจตจำนงสุจริต” ต่อเจ้าหน้าที่ภายในหน่วยงานและสาธารณะชนภายนอกหน่วยงาน ซึ่งอาจอยู่ในรูปแบบการจัดทำเอกสารแสดงเจตจำนงในเรื่องการต่อต้านการทุจริตและเผยแพร่ให้แก่เจ้าหน้าที่และสาธารณชน การแถลงทิศทางนโยบาย หรือแนวทางการดำเนินงานในสื่อต่างๆ เป็นต้น</a:t>
            </a:r>
            <a:endParaRPr lang="en-US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(4) การส่งเสริมให้มีกระบวนการตรวจสอบการทุจริตเชิงนโยบายและการทุจริตของเจ้าหน้าที่</a:t>
            </a:r>
            <a:endParaRPr lang="en-US" sz="2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2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19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หมายถึง การส่งเสริมหรือสนับสนุนกิจกรรม/โครงการที่เป็นการตรวจสอบการดำเนินงานรวมไปถึงการสกัดกั้นการทุจริตของเจ้าหน้าที่และผู้บริหาร ซึ่งอาจอยู่ในรูปแบบของการกำหนดมาตรการการวิเคราะห์ความเสี่ยงและการใช้จ่ายงบประมาณ การกำหนดบทลงโทษในกรณีที่มีการทุจริต การสร้างกลไกการตรวจสอบการใช้อำนาจของผู้บริหาร การส่งเสริมให้ประชาชนเข้ามามีส่วนร่วมในการตรวจสอบ เป็นต้น</a:t>
            </a:r>
            <a:endParaRPr lang="en-US" sz="19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19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1900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ทั้งนี้ สามารถดาวน์โหลดยุทธศาสตร์ชาติว่าด้วยการป้องกันและปราบปรามการทุจริต ระยะที่ 3 (พ.ศ. 2560-2564) ได้ที่เว็บไซต์ศูนย์ปฏิบัติการต่อต้านการทุจริต สธ.</a:t>
            </a:r>
            <a:endParaRPr lang="en-US" sz="1900" b="1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en-US" sz="19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19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นอกจากนี้ หน่วยงานควรมีการวิเคราะห์ผลการดำเนินการตามแผนปฏิบัติการป้องกันและปราบปรามการทุจริตของหน่วยงานในปีที่ผ่านๆ มาด้วย ซึ่งจะทำให้หน่วยงานได้รับทราบปัญหา/อุปสรรคจากการดำเนินกิจกรรม/โครงการตามแผนฯ รวมถึงข้อเสนอแนะแนวทางการปรับปรุงการดำเนินงานในหน่วยงานให้มีคุณธรรมและความโปร่งใส่มากยิ่งขึ้น</a:t>
            </a:r>
            <a:endParaRPr lang="en-US" sz="19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1428750"/>
            <a:ext cx="9144000" cy="4800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 	</a:t>
            </a:r>
          </a:p>
          <a:p>
            <a:pPr>
              <a:defRPr/>
            </a:pPr>
            <a:r>
              <a:rPr lang="th-TH" sz="1800" b="1" dirty="0">
                <a:solidFill>
                  <a:srgbClr val="0000FF"/>
                </a:solidFill>
                <a:latin typeface="Arial" charset="0"/>
                <a:cs typeface="+mj-cs"/>
              </a:rPr>
              <a:t>	“การวิเคราะห์ผลการดำเนินการป้องกันและปราบปรามการทุจริต” </a:t>
            </a:r>
            <a:r>
              <a:rPr lang="th-TH" sz="1800" b="1" dirty="0">
                <a:latin typeface="Arial" charset="0"/>
                <a:cs typeface="+mj-cs"/>
              </a:rPr>
              <a:t>หมายถึง </a:t>
            </a:r>
            <a:br>
              <a:rPr lang="th-TH" sz="1800" b="1" dirty="0">
                <a:latin typeface="Arial" charset="0"/>
                <a:cs typeface="+mj-cs"/>
              </a:rPr>
            </a:br>
            <a:r>
              <a:rPr lang="th-TH" sz="1800" b="1" dirty="0">
                <a:latin typeface="Arial" charset="0"/>
                <a:cs typeface="+mj-cs"/>
              </a:rPr>
              <a:t>การวิเคราะห์ถึงปัญหาอุปสรรคและแนวทางแก้ไขจากการรายงานสรุปผลการดำเนินการ พร้อมข้อเสนอแนะตามแผนปฏิบัติการด้านการป้องกันและปราบปรามการทุจริต ประจำปีงบประมาณ พ.ศ. </a:t>
            </a:r>
            <a:r>
              <a:rPr lang="en-US" sz="1800" b="1" dirty="0">
                <a:latin typeface="Arial" charset="0"/>
                <a:cs typeface="+mj-cs"/>
              </a:rPr>
              <a:t>255</a:t>
            </a:r>
            <a:r>
              <a:rPr lang="th-TH" sz="1800" b="1" dirty="0">
                <a:latin typeface="Arial" charset="0"/>
                <a:cs typeface="+mj-cs"/>
              </a:rPr>
              <a:t>9</a:t>
            </a:r>
            <a:r>
              <a:rPr lang="en-US" sz="1800" b="1" dirty="0">
                <a:latin typeface="Arial" charset="0"/>
                <a:cs typeface="+mj-cs"/>
              </a:rPr>
              <a:t> </a:t>
            </a:r>
            <a:endParaRPr lang="th-TH" sz="1800" b="1" dirty="0">
              <a:latin typeface="Arial" charset="0"/>
              <a:cs typeface="+mj-cs"/>
            </a:endParaRPr>
          </a:p>
          <a:p>
            <a:pPr>
              <a:defRPr/>
            </a:pPr>
            <a:endParaRPr lang="en-US" sz="1800" b="1" dirty="0">
              <a:latin typeface="Arial" charset="0"/>
              <a:cs typeface="+mj-cs"/>
            </a:endParaRP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	</a:t>
            </a:r>
            <a:r>
              <a:rPr lang="th-TH" sz="1800" b="1" dirty="0">
                <a:solidFill>
                  <a:srgbClr val="0000FF"/>
                </a:solidFill>
                <a:latin typeface="Arial" charset="0"/>
                <a:cs typeface="+mj-cs"/>
              </a:rPr>
              <a:t>“การดำเนินงานด้านการป้องกันและปราบปรามการทุจริต” </a:t>
            </a:r>
            <a:r>
              <a:rPr lang="th-TH" sz="1800" b="1" dirty="0">
                <a:latin typeface="Arial" charset="0"/>
                <a:cs typeface="+mj-cs"/>
              </a:rPr>
              <a:t>หมายถึง </a:t>
            </a:r>
            <a:br>
              <a:rPr lang="th-TH" sz="1800" b="1" dirty="0">
                <a:latin typeface="Arial" charset="0"/>
                <a:cs typeface="+mj-cs"/>
              </a:rPr>
            </a:br>
            <a:r>
              <a:rPr lang="th-TH" sz="1800" b="1" dirty="0">
                <a:latin typeface="Arial" charset="0"/>
                <a:cs typeface="+mj-cs"/>
              </a:rPr>
              <a:t>การดำเนินการใดๆที่ส่วนราชการได้ดำเนินการต่อเนื่องจากสรุปผลการดำเนินงาน</a:t>
            </a:r>
            <a:br>
              <a:rPr lang="th-TH" sz="1800" b="1" dirty="0">
                <a:latin typeface="Arial" charset="0"/>
                <a:cs typeface="+mj-cs"/>
              </a:rPr>
            </a:br>
            <a:r>
              <a:rPr lang="th-TH" sz="1800" b="1" dirty="0">
                <a:latin typeface="Arial" charset="0"/>
                <a:cs typeface="+mj-cs"/>
              </a:rPr>
              <a:t>ด้านการป้องกันและปราบปรามการทุจริตต่อในปีงบประมาณ พ.ศ. </a:t>
            </a:r>
            <a:r>
              <a:rPr lang="en-US" sz="1800" b="1" dirty="0">
                <a:latin typeface="Arial" charset="0"/>
                <a:cs typeface="+mj-cs"/>
              </a:rPr>
              <a:t>2560</a:t>
            </a:r>
            <a:r>
              <a:rPr lang="th-TH" sz="1800" b="1" dirty="0">
                <a:latin typeface="Arial" charset="0"/>
                <a:cs typeface="+mj-cs"/>
              </a:rPr>
              <a:t> ซึ่งอาจเป็น</a:t>
            </a:r>
            <a:br>
              <a:rPr lang="th-TH" sz="1800" b="1" dirty="0">
                <a:latin typeface="Arial" charset="0"/>
                <a:cs typeface="+mj-cs"/>
              </a:rPr>
            </a:br>
            <a:r>
              <a:rPr lang="th-TH" sz="1800" b="1" dirty="0">
                <a:latin typeface="Arial" charset="0"/>
                <a:cs typeface="+mj-cs"/>
              </a:rPr>
              <a:t>ในรูปแบบของแผนงาน/โครงการ/ กิจกรรมที่เกี่ยวกับการป้องกันและปราบปราม</a:t>
            </a:r>
            <a:br>
              <a:rPr lang="th-TH" sz="1800" b="1" dirty="0">
                <a:latin typeface="Arial" charset="0"/>
                <a:cs typeface="+mj-cs"/>
              </a:rPr>
            </a:br>
            <a:r>
              <a:rPr lang="th-TH" sz="1800" b="1" dirty="0">
                <a:latin typeface="Arial" charset="0"/>
                <a:cs typeface="+mj-cs"/>
              </a:rPr>
              <a:t>การทุจริต แต่ทั้งนี้ จะต้องเป็นการดำเนินงานที่มีวัตถุประสงค์เพื่อป้องกันและปราบปรามการทุจริตของหน่วยงาน</a:t>
            </a:r>
          </a:p>
          <a:p>
            <a:pPr>
              <a:defRPr/>
            </a:pPr>
            <a:endParaRPr lang="en-US" sz="1800" b="1" dirty="0">
              <a:latin typeface="Arial" charset="0"/>
              <a:cs typeface="+mj-cs"/>
            </a:endParaRP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	</a:t>
            </a:r>
            <a:r>
              <a:rPr lang="th-TH" sz="1800" b="1" dirty="0">
                <a:solidFill>
                  <a:srgbClr val="0000FF"/>
                </a:solidFill>
                <a:latin typeface="Arial" charset="0"/>
                <a:cs typeface="+mj-cs"/>
              </a:rPr>
              <a:t>“แผนปฏิบัติการด้านการป้องกันและปราบปรามการทุจริต ประจำปีงบประมาณ พ.ศ. </a:t>
            </a:r>
            <a:r>
              <a:rPr lang="en-US" sz="1800" b="1" dirty="0">
                <a:solidFill>
                  <a:srgbClr val="0000FF"/>
                </a:solidFill>
                <a:latin typeface="Arial" charset="0"/>
                <a:cs typeface="+mj-cs"/>
              </a:rPr>
              <a:t>2560</a:t>
            </a:r>
            <a:r>
              <a:rPr lang="th-TH" sz="1800" b="1" dirty="0">
                <a:solidFill>
                  <a:srgbClr val="0000FF"/>
                </a:solidFill>
                <a:latin typeface="Arial" charset="0"/>
                <a:cs typeface="+mj-cs"/>
              </a:rPr>
              <a:t>”</a:t>
            </a:r>
            <a:r>
              <a:rPr lang="th-TH" sz="1800" b="1" dirty="0">
                <a:latin typeface="Arial" charset="0"/>
                <a:cs typeface="+mj-cs"/>
              </a:rPr>
              <a:t> หมายถึง แผนปฏิบัติการที่หน่วยงานจัดทำขึ้น โดยมีวัตถุประสงค์หลัก</a:t>
            </a:r>
            <a:br>
              <a:rPr lang="th-TH" sz="1800" b="1" dirty="0">
                <a:latin typeface="Arial" charset="0"/>
                <a:cs typeface="+mj-cs"/>
              </a:rPr>
            </a:br>
            <a:r>
              <a:rPr lang="th-TH" sz="1800" b="1" dirty="0">
                <a:latin typeface="Arial" charset="0"/>
                <a:cs typeface="+mj-cs"/>
              </a:rPr>
              <a:t>เพื่อป้องกันและปราบปรามการทุจริตในปีงบประมาณ พ.ศ. </a:t>
            </a:r>
            <a:r>
              <a:rPr lang="en-US" sz="1800" b="1" dirty="0">
                <a:latin typeface="Arial" charset="0"/>
                <a:cs typeface="+mj-cs"/>
              </a:rPr>
              <a:t>2560</a:t>
            </a:r>
          </a:p>
          <a:p>
            <a:pPr>
              <a:defRPr/>
            </a:pPr>
            <a:endParaRPr lang="en-US" sz="18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76263"/>
            <a:ext cx="6643688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4288" y="214313"/>
          <a:ext cx="9117012" cy="6986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80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93270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10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(1)</a:t>
                      </a: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มีการวิเคราะห์ผลการ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ดำเนินการตามแผนปฏิบัติ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การป้องกันและปราบปราม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การทุจริตของหน่วยงาน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ประจำปีงบประมาณ พ.ศ.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2559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เพื่อนำมาปรับ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แผนปฏิบัติการป้องกันและ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ปราบปรามการทุจริต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ในปีงบประมาณ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พ.ศ.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2560 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หรือไม่</a:t>
                      </a:r>
                      <a:endParaRPr lang="th-TH" sz="1600" b="1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รายงานการวิเคราะห์ผลการดำเนินงานตามแผนปฏิบัติการป้องกันและปราบปรามการทุจริตของหน่วยงานผู้ถูกประเมิน ซึ่งในหลักฐานดังกล่าวต้องมีการแสดงให้เห็นว่าในปีงบประมาณ พ.ศ. 2559 นั้น หน่วยงานได้ดำเนินการโครงการใดไปแล้ว จำนวนกี่โครงการ มีปัญหา อุปสรรค และแนวทางแก้ไข</a:t>
                      </a:r>
                      <a:b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ในดำเนินการตามแผนปฏิบัติการป้องกันและปราบปราม</a:t>
                      </a:r>
                      <a:b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การทุจริต ในปีงบประมาณ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พ.ศ. 2560 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อย่างไรบ้าง </a:t>
                      </a: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noFill/>
                  </a:tcPr>
                </a:tc>
              </a:tr>
              <a:tr h="3627517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10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รายงานผลการวิเคราะห์แผนปฏิบัติการป้องกันและปราบปรามการทุจริตของหน่วยงาน ประจำปีงบประมาณ พ.ศ. 2559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หนังสือเสนอผู้บริหารเพื่อทราบ/สั่งการ /แจ้งเวียน และปรากฏการขออนุญาตนำเผยแพร่บนเว็บไซต์ของหน่วยงาน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หนังสือเสนอผู้บริหารเพื่ออนุมัติแผนฯ ปีงบประมาณ พ.ศ. 2560 และปรากฏการขออนุญาตนำเผยแพร่บนเว็บไซต์ของหน่วยงาน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แผนปฏิบัติการป้องกันและปราบปรามการทุจริตของหน่วยงาน ประจำปีงบประมาณ พ.ศ.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(เพื่อเทียบเคียง)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4288" y="214313"/>
          <a:ext cx="9117012" cy="6281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63177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10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(2)</a:t>
                      </a: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มีผลการดำเนินการตาม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แผนปฏิบัติการป้องกันและ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ปราบปรามการทุจริตของ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 ประจำปี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งบประมาณ พ.ศ. 2560 </a:t>
                      </a:r>
                    </a:p>
                    <a:p>
                      <a:pPr marL="342900" indent="-342900">
                        <a:buNone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หมายเหตุ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เป็นโครงการที่หน่วยงาน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ดำเนินการใน</a:t>
                      </a:r>
                      <a:r>
                        <a:rPr lang="th-T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ที่ 1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และ</a:t>
                      </a:r>
                      <a:r>
                        <a:rPr lang="th-TH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ที่ 2 ของ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ปีงบประมาณ พ.ศ. 2560</a:t>
                      </a:r>
                      <a:endParaRPr lang="th-TH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แผนงาน/โครงการ/กิจกรรมที่หน่วยงานได้ดำเนินงานด้านการป้องกันและปราบปรามการทุจริต ในปีงบประมาณ พ.ศ. 2560 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(โครงการที่หน่วยงานได้ดำเนินการแล้วเสร็จ ใน</a:t>
                      </a:r>
                      <a:r>
                        <a:rPr lang="th-TH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ที่ 1 และ</a:t>
                      </a:r>
                      <a:r>
                        <a:rPr lang="th-TH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ที่ 2) 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>
                    <a:noFill/>
                  </a:tcPr>
                </a:tc>
              </a:tr>
              <a:tr h="187960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10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แผนปฏิบัติการป้องกันและปราบปรามการทุจริตของหน่วยงาน ประจำปีงบประมาณ พ.ศ.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หนังสือเสนอผู้บริหารเพื่ออนุมัติแผนฯ ปีงบประมาณ พ.ศ. 2560 และปรากฏการขออนุญาตนำเผยแพร่บนเว็บไซต์ของหน่วยงาน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ลักฐานเกี่ยวกับแผนงาน/โครงการ/กิจกรรมที่หน่วยงานได้ดำเนินงานด้านการป้องกันและปราบปรามการทุจริต ในปีงบประมาณ พ.ศ. 2560 ใน</a:t>
                      </a:r>
                      <a:r>
                        <a:rPr lang="th-TH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ที่ 1 และ</a:t>
                      </a:r>
                    </a:p>
                    <a:p>
                      <a:r>
                        <a:rPr lang="th-TH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ที่ 2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3"/>
          <p:cNvSpPr>
            <a:spLocks noChangeArrowheads="1"/>
          </p:cNvSpPr>
          <p:nvPr/>
        </p:nvSpPr>
        <p:spPr bwMode="auto">
          <a:xfrm>
            <a:off x="468313" y="333375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 10</a:t>
            </a:r>
            <a:r>
              <a:rPr lang="th-TH" b="1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(2)</a:t>
            </a:r>
          </a:p>
          <a:p>
            <a:pPr marL="342900" indent="-342900"/>
            <a:endParaRPr lang="th-TH" b="1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4931" name="Rectangle 4"/>
          <p:cNvSpPr>
            <a:spLocks noChangeArrowheads="1"/>
          </p:cNvSpPr>
          <p:nvPr/>
        </p:nvSpPr>
        <p:spPr bwMode="auto">
          <a:xfrm>
            <a:off x="179388" y="1258888"/>
            <a:ext cx="86407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หลักฐานเกี่ยวกับแผนงาน/โครงการ/กิจกรรมที่หน่วยงาน</a:t>
            </a:r>
            <a:b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ได้ดำเนินงานด้านการป้องกันและปราบปรามการทุจริต </a:t>
            </a:r>
            <a:b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ในปีงบประมาณ พ.ศ. 2560 ในไตรมาสที่ 1 และไตรมาส</a:t>
            </a:r>
            <a:b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ที่ 2</a:t>
            </a:r>
            <a:r>
              <a:rPr lang="en-US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124932" name="TextBox 6"/>
          <p:cNvSpPr txBox="1">
            <a:spLocks noChangeArrowheads="1"/>
          </p:cNvSpPr>
          <p:nvPr/>
        </p:nvSpPr>
        <p:spPr bwMode="auto">
          <a:xfrm>
            <a:off x="434975" y="3429000"/>
            <a:ext cx="83851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3200" b="1" u="sng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ปลด</a:t>
            </a:r>
            <a:r>
              <a:rPr lang="en-US" sz="3200" b="1" u="sng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lock </a:t>
            </a:r>
            <a:r>
              <a:rPr lang="th-TH" sz="3200" b="1" u="sng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สำหรับ สสอ. และ รพช. ให้ดำเนินการถึงไตรมาสที่ 3</a:t>
            </a:r>
            <a:r>
              <a:rPr lang="en-US" sz="3200" b="1" u="sng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endParaRPr lang="th-TH" sz="3200"/>
          </a:p>
        </p:txBody>
      </p:sp>
    </p:spTree>
  </p:cSld>
  <p:clrMapOvr>
    <a:masterClrMapping/>
  </p:clrMapOvr>
  <p:transition spd="med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/>
          <p:nvPr/>
        </p:nvSpPr>
        <p:spPr>
          <a:xfrm>
            <a:off x="1655763" y="122238"/>
            <a:ext cx="7235825" cy="766762"/>
          </a:xfrm>
          <a:prstGeom prst="rect">
            <a:avLst/>
          </a:prstGeom>
          <a:solidFill>
            <a:srgbClr val="B4E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lnSpc>
                <a:spcPct val="107000"/>
              </a:lnSpc>
              <a:defRPr/>
            </a:pPr>
            <a:r>
              <a:rPr lang="th-TH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ผลที่ได้รับจากการประเมิน </a:t>
            </a:r>
            <a:r>
              <a:rPr lang="en-US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ITA</a:t>
            </a:r>
            <a:endParaRPr lang="th-TH" sz="4000" b="1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anose="020B0604020202020204" pitchFamily="34" charset="-34"/>
              <a:ea typeface="Calibri" panose="020F0502020204030204" pitchFamily="34" charset="0"/>
              <a:cs typeface="FreesiaUPC" panose="020B0604020202020204" pitchFamily="34" charset="-34"/>
            </a:endParaRPr>
          </a:p>
        </p:txBody>
      </p:sp>
      <p:sp>
        <p:nvSpPr>
          <p:cNvPr id="15363" name="สี่เหลี่ยมผืนผ้า 2"/>
          <p:cNvSpPr>
            <a:spLocks noChangeArrowheads="1"/>
          </p:cNvSpPr>
          <p:nvPr/>
        </p:nvSpPr>
        <p:spPr bwMode="auto">
          <a:xfrm>
            <a:off x="234950" y="1371600"/>
            <a:ext cx="87122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742950" indent="-742950" algn="thaiDist">
              <a:buFontTx/>
              <a:buAutoNum type="arabicPeriod"/>
              <a:defRPr/>
            </a:pP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สะท้อนคุณลักษณะที่ดี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ในการดำเนินงานในด้านต่างๆ ของหน่วยงาน ก่อให้เกิด</a:t>
            </a: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ความเชื่อมั่นต่อสาธารณชนหรือผู้รับบริการ</a:t>
            </a:r>
            <a:endParaRPr lang="th-TH" sz="36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itchFamily="34" charset="-34"/>
              <a:cs typeface="FreesiaUPC" pitchFamily="34" charset="-34"/>
            </a:endParaRPr>
          </a:p>
          <a:p>
            <a:pPr marL="742950" indent="-742950" algn="thaiDist">
              <a:buFontTx/>
              <a:buAutoNum type="arabicPeriod"/>
              <a:defRPr/>
            </a:pP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สะท้อนระดับคุณธรรมและความโปร่งใสของหน่วยงานภาครัฐได้</a:t>
            </a: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อย่างแม่นตรง</a:t>
            </a:r>
          </a:p>
          <a:p>
            <a:pPr marL="742950" indent="-742950" algn="thaiDist">
              <a:buFontTx/>
              <a:buAutoNum type="arabicPeriod"/>
              <a:defRPr/>
            </a:pP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มี</a:t>
            </a: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แนวทางพัฒนา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/</a:t>
            </a: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ปรับปรุง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ให้สอดคล้องกับบริบทการดำเนินงานของหน่วยงานราชการ เท่าทันสถานการณ์การทุจริตในปัจจุบัน สามารถจัดทำ</a:t>
            </a: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มาตรการในการป้องกันการทุจริตทั้งในระดับนโยบายและระดับปฏิบัติ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2"/>
          <a:srcRect t="16177" r="16835" b="5060"/>
          <a:stretch>
            <a:fillRect/>
          </a:stretch>
        </p:blipFill>
        <p:spPr bwMode="auto">
          <a:xfrm>
            <a:off x="34925" y="46038"/>
            <a:ext cx="162083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741363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EB </a:t>
            </a:r>
            <a:r>
              <a:rPr lang="th-TH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11	เจ้าหน้าที่ในหน่วยงานของท่านมีการรวมกลุ่มเพื่อตรวจสอบ</a:t>
            </a:r>
          </a:p>
          <a:p>
            <a:pPr eaLnBrk="0" hangingPunct="0"/>
            <a:r>
              <a:rPr lang="th-TH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การบริหารงานในหน่วยงานอย่างไร</a:t>
            </a:r>
            <a:endParaRPr lang="en-US" sz="2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88" y="1412875"/>
            <a:ext cx="9144000" cy="584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latin typeface="Tahoma" pitchFamily="34" charset="0"/>
                <a:ea typeface="Tahoma" pitchFamily="34" charset="0"/>
                <a:cs typeface="+mj-cs"/>
              </a:rPr>
              <a:t> </a:t>
            </a:r>
            <a:r>
              <a:rPr lang="th-TH" sz="1600" b="1" dirty="0">
                <a:latin typeface="Arial" charset="0"/>
                <a:cs typeface="+mj-cs"/>
              </a:rPr>
              <a:t>เพื่อส่งเสริมให้เจ้าหน้าที่ภายในหน่วยงานภาครัฐมีการรวมกลุ่มดำเนินกิจกรรมป้องกันการทุจริตภายในองค์กร</a:t>
            </a:r>
            <a:endParaRPr lang="en-US" sz="16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852738"/>
            <a:ext cx="9144000" cy="31400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การรวมกลุ่มของเจ้าหน้าที่ในหน่วยงานเพื่อการบริหารงานที่โปร่งใส ถือเป็นกลไกที่สำคัญในการตรวจสอบและถ่วงดุลการบริหารงานของหน่วยงาน รวมทั้ง ยังสะท้อนถึงการริเริ่มเพื่อเสริมสร้างคุณธรรมในการดำเนินงาน และการพัฒนาการดำเนินงานให้มีความโปร่งใส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การรวมกลุ่มของเจ้าหน้าที่ในหน่วยงานเพื่อการบริหารงานที่โปร่งใสในที่นี้ หมายถึง กลุ่มของเจ้าหน้าที่ภายในหน่วยงานภาครัฐ ซึ่งอาจมีการจัดตั้งแบบเป็นทางการหรือไม่เป็นทางการก็ได้ แต่ควรมีลักษณะของกลุ่ม คือ 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(1) มีคณะกรรรมการและสมาชิกของกลุ่ม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(2) มีวัตถุประสงค์ของการจัดตั้งกลุ่มที่ชัดเจนเพื่อรณรงค์หรือส่งเสริมให้หน่วยงาน</a:t>
            </a:r>
            <a:b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     การบริหารงานที่โปร่งใส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(3) มีระเบียบหรือแนวทางการดำเนินกิจกรรมของกลุ่ม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(4) มีกิจกรรมการดำเนินงานที่มีความต่อเนื่อง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5" y="928688"/>
            <a:ext cx="4714875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139950"/>
            <a:ext cx="4500563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คำอธิบาย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500188"/>
            <a:ext cx="9144000" cy="37861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thaiDist">
              <a:defRPr/>
            </a:pPr>
            <a:endParaRPr lang="th-TH" sz="2000" b="1" dirty="0">
              <a:latin typeface="Tahoma" pitchFamily="34" charset="0"/>
              <a:ea typeface="Tahoma" pitchFamily="34" charset="0"/>
              <a:cs typeface="+mj-cs"/>
            </a:endParaRPr>
          </a:p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+mj-cs"/>
              </a:rPr>
              <a:t> 	</a:t>
            </a:r>
            <a:r>
              <a:rPr lang="th-TH" sz="2000" b="1" dirty="0">
                <a:latin typeface="Arial" charset="0"/>
                <a:cs typeface="+mj-cs"/>
              </a:rPr>
              <a:t> </a:t>
            </a:r>
            <a:r>
              <a:rPr lang="th-TH" sz="2000" b="1" dirty="0">
                <a:solidFill>
                  <a:srgbClr val="0000FF"/>
                </a:solidFill>
                <a:latin typeface="Arial" charset="0"/>
                <a:cs typeface="+mj-cs"/>
              </a:rPr>
              <a:t>“การรวมกลุ่มของเจ้าหน้าที่ในหน่วยงานเพื่อการบริหารงานที่โปร่งใส”</a:t>
            </a:r>
            <a:r>
              <a:rPr lang="th-TH" sz="2000" dirty="0">
                <a:solidFill>
                  <a:srgbClr val="0000FF"/>
                </a:solidFill>
                <a:latin typeface="Arial" charset="0"/>
                <a:cs typeface="+mj-cs"/>
              </a:rPr>
              <a:t> </a:t>
            </a:r>
            <a:r>
              <a:rPr lang="th-TH" sz="2000" dirty="0">
                <a:latin typeface="Arial" charset="0"/>
                <a:cs typeface="+mj-cs"/>
              </a:rPr>
              <a:t>หมายถึง กลุ่มของเจ้าหน้าที่ภายในหน่วยงานภาครัฐ ซึ่งอาจมีการจัดตั้งแบบเป็นทางการหรือไม่เป็นทางการก็ได้ แต่ควรมีลักษณะของกลุ่ม คือ มีคณะกรรมการและสมาชิกของกลุ่ม มีวัตถุประสงค์ของการจัดตั้งกลุ่มที่ชัดเจน  เพื่อรณรงค์หรือส่งเสริมให้หน่วยงาน</a:t>
            </a:r>
            <a:br>
              <a:rPr lang="th-TH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มีการบริหารงานที่โปร่งใส และมีระเบียบหรือแนวทางการดำเนินกิจกรรมของกลุ่ม</a:t>
            </a:r>
          </a:p>
          <a:p>
            <a:pPr>
              <a:defRPr/>
            </a:pPr>
            <a:endParaRPr lang="en-US" sz="2000" dirty="0">
              <a:solidFill>
                <a:srgbClr val="0000FF"/>
              </a:solidFill>
              <a:latin typeface="Arial" charset="0"/>
              <a:cs typeface="+mj-cs"/>
            </a:endParaRPr>
          </a:p>
          <a:p>
            <a:pPr>
              <a:defRPr/>
            </a:pPr>
            <a:r>
              <a:rPr lang="th-TH" sz="2000" b="1" dirty="0">
                <a:solidFill>
                  <a:srgbClr val="0000FF"/>
                </a:solidFill>
                <a:latin typeface="Arial" charset="0"/>
                <a:cs typeface="+mj-cs"/>
              </a:rPr>
              <a:t>	“กิจกรรมที่แสดงถึงความพยายามที่จะปรับปรุงการบริหารงานของหน่วยงานให้มีความโปร่งใสยิ่งขึ้น”</a:t>
            </a:r>
            <a:r>
              <a:rPr lang="th-TH" sz="2000" dirty="0">
                <a:solidFill>
                  <a:srgbClr val="0000FF"/>
                </a:solidFill>
                <a:latin typeface="Arial" charset="0"/>
                <a:cs typeface="+mj-cs"/>
              </a:rPr>
              <a:t> </a:t>
            </a:r>
            <a:r>
              <a:rPr lang="th-TH" sz="2000" dirty="0">
                <a:latin typeface="Arial" charset="0"/>
                <a:cs typeface="+mj-cs"/>
              </a:rPr>
              <a:t>หมายถึง กิจกรรมใดๆของกลุ่มเจ้าหน้าที่ในหน่วยงานที่ได้ดำเนินการโดยมีวัตถุประสงค์เพื่อปรับปรุงการบริหารงานของหน่วยงาน</a:t>
            </a:r>
            <a:br>
              <a:rPr lang="th-TH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ให้มีความโปร่งใสยิ่งขึ้น</a:t>
            </a:r>
            <a:endParaRPr lang="en-US" sz="2000" dirty="0">
              <a:latin typeface="Arial" charset="0"/>
              <a:cs typeface="+mj-cs"/>
            </a:endParaRPr>
          </a:p>
          <a:p>
            <a:pPr algn="thaiDist">
              <a:defRPr/>
            </a:pPr>
            <a:endParaRPr lang="en-US" sz="20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00063"/>
            <a:ext cx="6643688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4288" y="214313"/>
          <a:ext cx="9117012" cy="6575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572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6" marB="4562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6" marB="4562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41231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1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 (1)</a:t>
                      </a: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มีการรวมกลุ่มของเจ้าหน้าที่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ในหน่วยงานเพื่อการ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บริหารงานที่โปร่งใส หรือไม่</a:t>
                      </a:r>
                    </a:p>
                    <a:p>
                      <a:pPr marL="342900" indent="-342900">
                        <a:buNone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หมายเหตุ</a:t>
                      </a:r>
                    </a:p>
                    <a:p>
                      <a:pPr marL="342900" indent="-342900">
                        <a:buNone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กลุ่มของเจ้าหน้าที่ในหน่วยงานต้องไม่ใช่กลุ่มตามโครงสร้างหน่วยงาน เช่น กลุ่มตรวจสอบภายใน หรือคณะกรรมการบริหารความเสี่ยง เป็นต้น</a:t>
                      </a:r>
                      <a:endParaRPr lang="th-TH" sz="1600" b="1" kern="12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26" marB="4562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 เกี่ยวกับการรวมกลุ่มของเจ้าหน้าที่ในหน่วยงานเพื่อการบริหารงานที่โปร่งใส ซึ่งอาจจะเป็นการแต่งตั้งอย่างเป็นทางการ เช่น คำสั่งแต่งตั้งคณะทำงานเพื่อการบริการงานที่โปร่งใส หรือ เป็นการจัดตั้งกลุ่มอย่างไม่เป็นทางการ เช่น การรวมตัวกันของเจ้าหน้าที่ภายในหน่วยงานเพื่อปฏิบัติงานที่เกี่ยวกับการบริหารงานที่โปร่งใส ซึ่งทั้ง 2 รูปแบบ จะต้องมีรายชื่อคณะกรรมการกลุ่ม สมาชิกลุ่ม วัตถุประสงค์ และระเบียบหรือแนวทางการดำเนินงานของกลุ่มที่ชัดเจน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626" marB="45626">
                    <a:noFill/>
                  </a:tcPr>
                </a:tc>
              </a:tr>
              <a:tr h="246862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1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(1)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หลักฐานการรวมกลุ่มของเจ้าหน้าที่หน่วยงานที่เป็นทางการหรือไม่เป็นทางการ มีสมาชิก วัตถุประสงค์ มีกิจกรรมเพื่อดำเนินกิจกรรมการป้องกันการทุจริตของหน่วยงาน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หลักฐานสะท้อนความริเริ่มของกลุ่ม เพื่อเสริมสร้างคุณธรรม ความซื่อสัตย์สุจริต และพัฒนาความโปร่งใส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การรวมกลุ่ม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626" marB="456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4288" y="214313"/>
          <a:ext cx="9117012" cy="591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783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313932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1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 (2)</a:t>
                      </a: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กรณีมีการรวมกลุ่มของ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เจ้าหน้าที่เพื่อการ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บริหารงานที่โปร่งใส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กลุ่มดังกล่าวมีกิจกรรมที่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แสดงถึงความพยายามที่จะ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ปรับปรุงการบริหารงานของ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หน่วยงานให้มีความโปร่งใส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ยิ่งขึ้น หรือไม่</a:t>
                      </a: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กรณีที่มีการรวมกลุ่มของเจ้าหน้าที่เพื่อการบริหารงานที่โปร่งใส กลุ่มดังกล่าวมีกิจกรรมที่แสดงถึง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ความพยายามที่จะปรับปรุงการบริหารงานของหน่วยงาน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ให้มีความโปร่งใสยิ่งขึ้น หรือไม่</a:t>
                      </a:r>
                    </a:p>
                    <a:p>
                      <a:pPr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25" marB="45725">
                    <a:noFill/>
                  </a:tcPr>
                </a:tc>
              </a:tr>
              <a:tr h="323848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1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pPr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800" b="1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หลักฐานกิจกรรมที่แสดงถึงความพยายามที่จะปรับปรุงการบริหารงานของหน่วยงานให้มีความโปร่งใสยิ่งขึ้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หลักฐานสะท้อนความริเริ่มของกลุ่ม เพื่อเสริมสร้างคุณธรรม ความซื่อสัตย์สุจริต และพัฒนาความโปร่งใส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หนังสือเสนอผู้บริหาร เพื่อสั่งการ และปรากฏการขออนุญาตนำเผยแพร่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25" marB="4572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306638" y="428625"/>
            <a:ext cx="659765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987425" algn="l"/>
              </a:tabLst>
              <a:defRPr/>
            </a:pPr>
            <a:r>
              <a:rPr lang="th-TH" sz="3200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ร้อยละของหน่วยงานในสังกัดกระทรวงสาธารณสุข ผ่านเกณฑ์การประเมิน </a:t>
            </a:r>
            <a:r>
              <a:rPr lang="en-US" sz="3200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sz="32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0051" name="AutoShape 4" descr="ผลการค้นหารูปภาพสำหรับ การ์ตูน animation disney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130052" name="AutoShape 6" descr="ผลการค้นหารูปภาพสำหรับ การ์ตูน animation disney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1" name="Oval 20"/>
          <p:cNvSpPr/>
          <p:nvPr/>
        </p:nvSpPr>
        <p:spPr>
          <a:xfrm>
            <a:off x="508000" y="304800"/>
            <a:ext cx="1798638" cy="1755775"/>
          </a:xfrm>
          <a:prstGeom prst="ellipse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KPI 79</a:t>
            </a:r>
            <a:endParaRPr lang="th-TH" sz="40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30054" name="Group 6"/>
          <p:cNvGrpSpPr>
            <a:grpSpLocks/>
          </p:cNvGrpSpPr>
          <p:nvPr/>
        </p:nvGrpSpPr>
        <p:grpSpPr bwMode="auto">
          <a:xfrm>
            <a:off x="-2493963" y="7094538"/>
            <a:ext cx="5672138" cy="2549525"/>
            <a:chOff x="-2493776" y="7095272"/>
            <a:chExt cx="5671676" cy="2548066"/>
          </a:xfrm>
        </p:grpSpPr>
        <p:grpSp>
          <p:nvGrpSpPr>
            <p:cNvPr id="130060" name="Group 1"/>
            <p:cNvGrpSpPr>
              <a:grpSpLocks/>
            </p:cNvGrpSpPr>
            <p:nvPr/>
          </p:nvGrpSpPr>
          <p:grpSpPr bwMode="auto">
            <a:xfrm>
              <a:off x="-2492101" y="7738383"/>
              <a:ext cx="5668963" cy="914400"/>
              <a:chOff x="5345113" y="5002213"/>
              <a:chExt cx="3770312" cy="9144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343774" y="5001671"/>
                <a:ext cx="2771286" cy="91546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thaiDist">
                  <a:tabLst>
                    <a:tab pos="1074738" algn="l"/>
                    <a:tab pos="1349375" algn="l"/>
                  </a:tabLst>
                  <a:defRPr/>
                </a:pPr>
                <a:r>
                  <a:rPr lang="th-TH" sz="18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การพัฒนาระบบ</a:t>
                </a:r>
                <a:r>
                  <a:rPr lang="th-TH" sz="1800" b="1" dirty="0" err="1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ธรรมาภิ</a:t>
                </a:r>
                <a:r>
                  <a:rPr lang="th-TH" sz="18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บาลและคุณภาพการบริหารจัดการภาครัฐ</a:t>
                </a:r>
                <a:endParaRPr lang="th-TH" sz="1800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345055" y="5001671"/>
                <a:ext cx="914260" cy="91546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th-TH" sz="2400" b="1" dirty="0">
                    <a:solidFill>
                      <a:schemeClr val="bg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แผนที่ </a:t>
                </a:r>
                <a:r>
                  <a:rPr lang="th-TH" sz="2000" b="1" dirty="0">
                    <a:solidFill>
                      <a:schemeClr val="bg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12</a:t>
                </a:r>
              </a:p>
            </p:txBody>
          </p:sp>
        </p:grpSp>
        <p:sp>
          <p:nvSpPr>
            <p:cNvPr id="130061" name="TextBox 1"/>
            <p:cNvSpPr txBox="1">
              <a:spLocks noChangeArrowheads="1"/>
            </p:cNvSpPr>
            <p:nvPr/>
          </p:nvSpPr>
          <p:spPr bwMode="auto">
            <a:xfrm>
              <a:off x="-2492101" y="7095272"/>
              <a:ext cx="5670001" cy="584775"/>
            </a:xfrm>
            <a:prstGeom prst="rect">
              <a:avLst/>
            </a:prstGeom>
            <a:solidFill>
              <a:srgbClr val="84E2E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th-TH" sz="3200" b="1">
                  <a:latin typeface="FreesiaUPC" pitchFamily="34" charset="-34"/>
                  <a:cs typeface="FreesiaUPC" pitchFamily="34" charset="-34"/>
                </a:rPr>
                <a:t>ปีงบประมาณ พ.ศ. 2561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-988949" y="8729461"/>
              <a:ext cx="4166849" cy="913877"/>
            </a:xfrm>
            <a:prstGeom prst="rect">
              <a:avLst/>
            </a:prstGeom>
            <a:solidFill>
              <a:srgbClr val="FFE1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thaiDist">
                <a:tabLst>
                  <a:tab pos="1074738" algn="l"/>
                  <a:tab pos="1349375" algn="l"/>
                </a:tabLst>
                <a:defRPr/>
              </a:pPr>
              <a:r>
                <a:rPr lang="en-US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Governance Excellence </a:t>
              </a:r>
            </a:p>
            <a:p>
              <a:pPr algn="thaiDist">
                <a:tabLst>
                  <a:tab pos="1074738" algn="l"/>
                  <a:tab pos="1349375" algn="l"/>
                </a:tabLst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บริหารจัดการเป็นเลิศด้วย</a:t>
              </a:r>
              <a:r>
                <a:rPr lang="th-TH" sz="1800" b="1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ธรรมาภิ</a:t>
              </a: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บาล</a:t>
              </a:r>
              <a:endParaRPr lang="th-TH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-2493776" y="8719942"/>
              <a:ext cx="1374663" cy="91546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2000" b="1" dirty="0">
                  <a:solidFill>
                    <a:schemeClr val="bg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ระบบสุขภาพยั่งยืน</a:t>
              </a:r>
            </a:p>
          </p:txBody>
        </p:sp>
      </p:grpSp>
      <p:graphicFrame>
        <p:nvGraphicFramePr>
          <p:cNvPr id="5" name="Diagram 4"/>
          <p:cNvGraphicFramePr/>
          <p:nvPr/>
        </p:nvGraphicFramePr>
        <p:xfrm>
          <a:off x="3923928" y="71734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ight Arrow 5"/>
          <p:cNvSpPr/>
          <p:nvPr/>
        </p:nvSpPr>
        <p:spPr>
          <a:xfrm>
            <a:off x="4325938" y="3687763"/>
            <a:ext cx="503237" cy="601662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30057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738" y="2084388"/>
            <a:ext cx="3683000" cy="44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8" name="Picture 5"/>
          <p:cNvPicPr>
            <a:picLocks noChangeAspect="1" noChangeArrowheads="1"/>
          </p:cNvPicPr>
          <p:nvPr/>
        </p:nvPicPr>
        <p:blipFill>
          <a:blip r:embed="rId8"/>
          <a:srcRect l="26115" r="27313"/>
          <a:stretch>
            <a:fillRect/>
          </a:stretch>
        </p:blipFill>
        <p:spPr bwMode="auto">
          <a:xfrm>
            <a:off x="4325938" y="2060575"/>
            <a:ext cx="42433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600825" y="1474788"/>
            <a:ext cx="23034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987425" algn="l"/>
              </a:tabLst>
              <a:defRPr/>
            </a:pPr>
            <a:r>
              <a:rPr lang="th-TH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(เฉพาะ </a:t>
            </a:r>
            <a:r>
              <a:rPr lang="en-US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EBIT</a:t>
            </a:r>
            <a:r>
              <a:rPr lang="th-TH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1"/>
          <p:cNvPicPr>
            <a:picLocks noChangeAspect="1" noChangeArrowheads="1"/>
          </p:cNvPicPr>
          <p:nvPr/>
        </p:nvPicPr>
        <p:blipFill>
          <a:blip r:embed="rId3"/>
          <a:srcRect l="43318" t="12949" r="46817" b="22769"/>
          <a:stretch>
            <a:fillRect/>
          </a:stretch>
        </p:blipFill>
        <p:spPr bwMode="auto">
          <a:xfrm>
            <a:off x="6777038" y="166688"/>
            <a:ext cx="2159000" cy="66468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  <p:grpSp>
        <p:nvGrpSpPr>
          <p:cNvPr id="131075" name="Group 6"/>
          <p:cNvGrpSpPr>
            <a:grpSpLocks/>
          </p:cNvGrpSpPr>
          <p:nvPr/>
        </p:nvGrpSpPr>
        <p:grpSpPr bwMode="auto">
          <a:xfrm>
            <a:off x="5924550" y="2752725"/>
            <a:ext cx="576263" cy="1625600"/>
            <a:chOff x="5700328" y="2304482"/>
            <a:chExt cx="576064" cy="1625375"/>
          </a:xfrm>
        </p:grpSpPr>
        <p:sp>
          <p:nvSpPr>
            <p:cNvPr id="4" name="Right Arrow 3"/>
            <p:cNvSpPr/>
            <p:nvPr/>
          </p:nvSpPr>
          <p:spPr>
            <a:xfrm>
              <a:off x="5700328" y="2304482"/>
              <a:ext cx="576064" cy="776181"/>
            </a:xfrm>
            <a:prstGeom prst="rightArrow">
              <a:avLst/>
            </a:prstGeom>
            <a:solidFill>
              <a:srgbClr val="65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9" name="Right Arrow 48"/>
            <p:cNvSpPr/>
            <p:nvPr/>
          </p:nvSpPr>
          <p:spPr>
            <a:xfrm rot="10800000">
              <a:off x="5700328" y="3153677"/>
              <a:ext cx="576064" cy="776180"/>
            </a:xfrm>
            <a:prstGeom prst="rightArrow">
              <a:avLst/>
            </a:prstGeom>
            <a:solidFill>
              <a:srgbClr val="65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131076" name="Group 45"/>
          <p:cNvGrpSpPr>
            <a:grpSpLocks/>
          </p:cNvGrpSpPr>
          <p:nvPr/>
        </p:nvGrpSpPr>
        <p:grpSpPr bwMode="auto">
          <a:xfrm>
            <a:off x="465138" y="277813"/>
            <a:ext cx="4656137" cy="6245225"/>
            <a:chOff x="4313238" y="331788"/>
            <a:chExt cx="4656137" cy="6246812"/>
          </a:xfrm>
        </p:grpSpPr>
        <p:cxnSp>
          <p:nvCxnSpPr>
            <p:cNvPr id="47" name="Straight Arrow Connector 46"/>
            <p:cNvCxnSpPr/>
            <p:nvPr/>
          </p:nvCxnSpPr>
          <p:spPr>
            <a:xfrm flipV="1">
              <a:off x="5287963" y="3628275"/>
              <a:ext cx="2236787" cy="2019813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endCxn id="131086" idx="2"/>
            </p:cNvCxnSpPr>
            <p:nvPr/>
          </p:nvCxnSpPr>
          <p:spPr>
            <a:xfrm flipV="1">
              <a:off x="5440363" y="1195607"/>
              <a:ext cx="1595437" cy="4973313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4891088" y="4662000"/>
              <a:ext cx="1243012" cy="657392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4718050" y="1637045"/>
              <a:ext cx="1450975" cy="4836754"/>
            </a:xfrm>
            <a:prstGeom prst="straightConnector1">
              <a:avLst/>
            </a:prstGeom>
            <a:ln w="28575">
              <a:solidFill>
                <a:srgbClr val="008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5207000" y="2402414"/>
              <a:ext cx="1957388" cy="2904275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1082" name="Picture 3"/>
            <p:cNvPicPr>
              <a:picLocks noChangeAspect="1" noChangeArrowheads="1"/>
            </p:cNvPicPr>
            <p:nvPr/>
          </p:nvPicPr>
          <p:blipFill>
            <a:blip r:embed="rId4"/>
            <a:srcRect l="65810" t="31660" r="20886" b="36678"/>
            <a:stretch>
              <a:fillRect/>
            </a:stretch>
          </p:blipFill>
          <p:spPr bwMode="auto">
            <a:xfrm>
              <a:off x="4313238" y="5373688"/>
              <a:ext cx="873125" cy="1163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083" name="Picture 3"/>
            <p:cNvPicPr>
              <a:picLocks noChangeAspect="1" noChangeArrowheads="1"/>
            </p:cNvPicPr>
            <p:nvPr/>
          </p:nvPicPr>
          <p:blipFill>
            <a:blip r:embed="rId4"/>
            <a:srcRect l="20889" t="31660" r="62920" b="36678"/>
            <a:stretch>
              <a:fillRect/>
            </a:stretch>
          </p:blipFill>
          <p:spPr bwMode="auto">
            <a:xfrm>
              <a:off x="4357688" y="365125"/>
              <a:ext cx="1062037" cy="1163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084" name="Picture 3"/>
            <p:cNvPicPr>
              <a:picLocks noChangeAspect="1" noChangeArrowheads="1"/>
            </p:cNvPicPr>
            <p:nvPr/>
          </p:nvPicPr>
          <p:blipFill>
            <a:blip r:embed="rId4"/>
            <a:srcRect l="37080" t="31660" r="46729" b="36678"/>
            <a:stretch>
              <a:fillRect/>
            </a:stretch>
          </p:blipFill>
          <p:spPr bwMode="auto">
            <a:xfrm>
              <a:off x="4313238" y="2008188"/>
              <a:ext cx="1062037" cy="120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085" name="Picture 3"/>
            <p:cNvPicPr>
              <a:picLocks noChangeAspect="1" noChangeArrowheads="1"/>
            </p:cNvPicPr>
            <p:nvPr/>
          </p:nvPicPr>
          <p:blipFill>
            <a:blip r:embed="rId4"/>
            <a:srcRect l="52835" t="31660" r="34026" b="36678"/>
            <a:stretch>
              <a:fillRect/>
            </a:stretch>
          </p:blipFill>
          <p:spPr bwMode="auto">
            <a:xfrm>
              <a:off x="4357688" y="3725863"/>
              <a:ext cx="862012" cy="1163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1086" name="Text Box 3"/>
            <p:cNvSpPr txBox="1">
              <a:spLocks noChangeArrowheads="1"/>
            </p:cNvSpPr>
            <p:nvPr/>
          </p:nvSpPr>
          <p:spPr bwMode="auto">
            <a:xfrm>
              <a:off x="6170613" y="365125"/>
              <a:ext cx="1730375" cy="830263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/>
              <a:endParaRPr lang="th-TH" altLang="th-TH" sz="1200" b="1"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th-TH" altLang="th-TH" sz="1400" b="1">
                  <a:latin typeface="Tahoma" pitchFamily="34" charset="0"/>
                  <a:cs typeface="Tahoma" pitchFamily="34" charset="0"/>
                </a:rPr>
                <a:t>ความโปร่งใส</a:t>
              </a:r>
              <a:endParaRPr lang="en-US" altLang="th-TH" sz="1400" b="1"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th-TH" altLang="th-TH" sz="1400" b="1">
                  <a:latin typeface="Tahoma" pitchFamily="34" charset="0"/>
                  <a:cs typeface="Tahoma" pitchFamily="34" charset="0"/>
                </a:rPr>
                <a:t>(</a:t>
              </a:r>
              <a:r>
                <a:rPr lang="en-US" altLang="th-TH" sz="1400" b="1">
                  <a:latin typeface="Tahoma" pitchFamily="34" charset="0"/>
                  <a:cs typeface="Tahoma" pitchFamily="34" charset="0"/>
                </a:rPr>
                <a:t>Transparency)</a:t>
              </a:r>
            </a:p>
            <a:p>
              <a:pPr algn="ctr"/>
              <a:endParaRPr lang="th-TH" altLang="th-TH" sz="14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8" name="Text Box 4"/>
            <p:cNvSpPr txBox="1"/>
            <p:nvPr/>
          </p:nvSpPr>
          <p:spPr bwMode="auto">
            <a:xfrm>
              <a:off x="6169025" y="1543358"/>
              <a:ext cx="1731963" cy="800303"/>
            </a:xfrm>
            <a:prstGeom prst="rect">
              <a:avLst/>
            </a:prstGeom>
            <a:solidFill>
              <a:srgbClr val="3333FF"/>
            </a:solidFill>
            <a:ln w="9528">
              <a:noFill/>
              <a:prstDash val="solid"/>
            </a:ln>
            <a:effectLst>
              <a:outerShdw dist="22997" dir="5400000" algn="tl">
                <a:srgbClr val="000000">
                  <a:alpha val="35000"/>
                </a:srgbClr>
              </a:outerShdw>
            </a:effectLst>
          </p:spPr>
          <p:txBody>
            <a:bodyPr lIns="0" tIns="0" rIns="0" bIns="0" anchorCtr="1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h-TH" sz="1200" b="1" kern="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th-TH" sz="1400" b="1" kern="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ความพร้อมรับผิด</a:t>
              </a:r>
              <a:endParaRPr lang="en-US" sz="1400" b="1" kern="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th-TH" sz="1400" b="1" kern="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(</a:t>
              </a:r>
              <a:r>
                <a:rPr lang="en-US" sz="1400" b="1" kern="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Accountability)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h-TH" sz="1200" b="1" kern="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1088" name="Text Box 5"/>
            <p:cNvSpPr txBox="1">
              <a:spLocks noChangeArrowheads="1"/>
            </p:cNvSpPr>
            <p:nvPr/>
          </p:nvSpPr>
          <p:spPr bwMode="auto">
            <a:xfrm>
              <a:off x="6205538" y="2741613"/>
              <a:ext cx="1695450" cy="860425"/>
            </a:xfrm>
            <a:prstGeom prst="rect">
              <a:avLst/>
            </a:prstGeom>
            <a:solidFill>
              <a:srgbClr val="FF3399"/>
            </a:solidFill>
            <a:ln w="9528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ความปลอดจาก</a:t>
              </a: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การทุจริต</a:t>
              </a: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ในการปฏิบัติงาน</a:t>
              </a:r>
              <a:endParaRPr lang="en-US" altLang="th-TH" sz="14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(</a:t>
              </a:r>
              <a:r>
                <a:rPr lang="en-US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Corruption  Free</a:t>
              </a:r>
              <a:r>
                <a:rPr lang="en-US" altLang="th-TH" sz="12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)</a:t>
              </a:r>
              <a:endParaRPr lang="th-TH" altLang="th-TH" sz="12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1089" name="Text Box 6"/>
            <p:cNvSpPr txBox="1">
              <a:spLocks noChangeArrowheads="1"/>
            </p:cNvSpPr>
            <p:nvPr/>
          </p:nvSpPr>
          <p:spPr bwMode="auto">
            <a:xfrm>
              <a:off x="6221413" y="4027488"/>
              <a:ext cx="1679575" cy="1047750"/>
            </a:xfrm>
            <a:prstGeom prst="rect">
              <a:avLst/>
            </a:prstGeom>
            <a:solidFill>
              <a:srgbClr val="660033"/>
            </a:solidFill>
            <a:ln w="9528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/>
              <a:endParaRPr lang="th-TH" altLang="th-TH" sz="1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วัฒนธรรม</a:t>
              </a: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คุณธรรมในองค์กร</a:t>
              </a:r>
              <a:endParaRPr lang="en-US" altLang="th-TH" sz="14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en-US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(Integrity Culture)</a:t>
              </a:r>
            </a:p>
            <a:p>
              <a:pPr algn="ctr"/>
              <a:endParaRPr lang="th-TH" altLang="th-TH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1090" name="Text Box 8"/>
            <p:cNvSpPr txBox="1">
              <a:spLocks noChangeArrowheads="1"/>
            </p:cNvSpPr>
            <p:nvPr/>
          </p:nvSpPr>
          <p:spPr bwMode="auto">
            <a:xfrm>
              <a:off x="6196013" y="5456238"/>
              <a:ext cx="1704975" cy="1122362"/>
            </a:xfrm>
            <a:prstGeom prst="rect">
              <a:avLst/>
            </a:prstGeom>
            <a:solidFill>
              <a:srgbClr val="0000FF"/>
            </a:solidFill>
            <a:ln w="9528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/>
              <a:endParaRPr lang="th-TH" altLang="th-TH" sz="1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คุณธรรมการทำงาน</a:t>
              </a:r>
            </a:p>
            <a:p>
              <a:pPr algn="ctr"/>
              <a:r>
                <a:rPr lang="th-TH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ในหน่วยงาน</a:t>
              </a:r>
              <a:endParaRPr lang="en-US" altLang="th-TH" sz="14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/>
              <a:r>
                <a:rPr lang="en-US" altLang="th-TH" sz="1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(Work Integrity)</a:t>
              </a:r>
            </a:p>
            <a:p>
              <a:pPr algn="ctr"/>
              <a:endParaRPr lang="en-US" altLang="th-TH" sz="14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/>
              <a:endParaRPr lang="th-TH" altLang="th-TH" sz="5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5505450" y="776401"/>
              <a:ext cx="546100" cy="0"/>
            </a:xfrm>
            <a:prstGeom prst="straightConnector1">
              <a:avLst/>
            </a:prstGeom>
            <a:ln w="28575">
              <a:solidFill>
                <a:srgbClr val="008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092" name="Text Box 23"/>
            <p:cNvSpPr txBox="1">
              <a:spLocks noChangeArrowheads="1"/>
            </p:cNvSpPr>
            <p:nvPr/>
          </p:nvSpPr>
          <p:spPr bwMode="auto">
            <a:xfrm>
              <a:off x="7989888" y="644525"/>
              <a:ext cx="922337" cy="554038"/>
            </a:xfrm>
            <a:prstGeom prst="rect">
              <a:avLst/>
            </a:prstGeom>
            <a:solidFill>
              <a:srgbClr val="FF9900"/>
            </a:solidFill>
            <a:ln w="25402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th-TH" sz="1800" b="1">
                  <a:latin typeface="Tahoma" pitchFamily="34" charset="0"/>
                  <a:cs typeface="Tahoma" pitchFamily="34" charset="0"/>
                </a:rPr>
                <a:t>EIT EBIT</a:t>
              </a:r>
              <a:endParaRPr lang="th-TH" altLang="th-TH" sz="18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4" name="Text Box 23"/>
            <p:cNvSpPr txBox="1"/>
            <p:nvPr/>
          </p:nvSpPr>
          <p:spPr bwMode="auto">
            <a:xfrm>
              <a:off x="8007350" y="1751374"/>
              <a:ext cx="922338" cy="651040"/>
            </a:xfrm>
            <a:prstGeom prst="rect">
              <a:avLst/>
            </a:prstGeom>
            <a:solidFill>
              <a:srgbClr val="3333FF"/>
            </a:solidFill>
            <a:ln w="9528">
              <a:noFill/>
              <a:prstDash val="solid"/>
            </a:ln>
            <a:effectLst>
              <a:outerShdw dist="22997" dir="5400000" algn="tl">
                <a:srgbClr val="000000">
                  <a:alpha val="35000"/>
                </a:srgbClr>
              </a:outerShdw>
            </a:effectLst>
          </p:spPr>
          <p:txBody>
            <a:bodyPr lIns="0" tIns="0" rIns="0" bIns="0" anchorCtr="1">
              <a:spAutoFit/>
            </a:bodyPr>
            <a:lstStyle/>
            <a:p>
              <a:pPr algn="ctr" fontAlgn="auto">
                <a:spcBef>
                  <a:spcPts val="500"/>
                </a:spcBef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1" kern="0" dirty="0">
                  <a:solidFill>
                    <a:srgbClr val="FFFF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IIT/EIT</a:t>
              </a:r>
            </a:p>
            <a:p>
              <a:pPr algn="ctr" fontAlgn="auto">
                <a:spcBef>
                  <a:spcPts val="500"/>
                </a:spcBef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1" kern="0" dirty="0">
                  <a:solidFill>
                    <a:srgbClr val="FFFF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EBIT</a:t>
              </a:r>
              <a:endParaRPr lang="th-TH" sz="1600" b="1" kern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1094" name="Text Box 23"/>
            <p:cNvSpPr txBox="1">
              <a:spLocks noChangeArrowheads="1"/>
            </p:cNvSpPr>
            <p:nvPr/>
          </p:nvSpPr>
          <p:spPr bwMode="auto">
            <a:xfrm>
              <a:off x="8034338" y="3092450"/>
              <a:ext cx="920750" cy="276225"/>
            </a:xfrm>
            <a:prstGeom prst="rect">
              <a:avLst/>
            </a:prstGeom>
            <a:solidFill>
              <a:srgbClr val="FF3399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th-TH" sz="18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IIT/EIT </a:t>
              </a:r>
              <a:endParaRPr lang="th-TH" altLang="th-TH" sz="18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31095" name="Text Box 23"/>
            <p:cNvSpPr txBox="1">
              <a:spLocks noChangeArrowheads="1"/>
            </p:cNvSpPr>
            <p:nvPr/>
          </p:nvSpPr>
          <p:spPr bwMode="auto">
            <a:xfrm>
              <a:off x="8048625" y="4360863"/>
              <a:ext cx="920750" cy="682625"/>
            </a:xfrm>
            <a:prstGeom prst="rect">
              <a:avLst/>
            </a:prstGeom>
            <a:solidFill>
              <a:srgbClr val="660033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>
              <a:spAutoFit/>
            </a:bodyPr>
            <a:lstStyle/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th-TH" sz="18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IIT</a:t>
              </a:r>
            </a:p>
            <a:p>
              <a:pPr algn="ctr">
                <a:spcBef>
                  <a:spcPts val="500"/>
                </a:spcBef>
                <a:spcAft>
                  <a:spcPts val="500"/>
                </a:spcAft>
              </a:pPr>
              <a:r>
                <a:rPr lang="en-US" altLang="th-TH" sz="18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EBIT</a:t>
              </a:r>
              <a:endParaRPr lang="th-TH" altLang="th-TH" sz="18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V="1">
              <a:off x="5375275" y="946306"/>
              <a:ext cx="676275" cy="1397355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5229225" y="2950240"/>
              <a:ext cx="839788" cy="263592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219700" y="2974059"/>
              <a:ext cx="949325" cy="1311608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5186363" y="3048690"/>
              <a:ext cx="1154112" cy="2354861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4845050" y="1276590"/>
              <a:ext cx="1376363" cy="2351685"/>
            </a:xfrm>
            <a:prstGeom prst="straightConnector1">
              <a:avLst/>
            </a:prstGeom>
            <a:ln w="19050">
              <a:solidFill>
                <a:srgbClr val="3333FF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V="1">
              <a:off x="5076825" y="2402414"/>
              <a:ext cx="1263650" cy="1278262"/>
            </a:xfrm>
            <a:prstGeom prst="straightConnector1">
              <a:avLst/>
            </a:prstGeom>
            <a:ln w="19050">
              <a:solidFill>
                <a:srgbClr val="3333FF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V="1">
              <a:off x="5229225" y="3628275"/>
              <a:ext cx="1543050" cy="335047"/>
            </a:xfrm>
            <a:prstGeom prst="straightConnector1">
              <a:avLst/>
            </a:prstGeom>
            <a:ln w="19050">
              <a:solidFill>
                <a:srgbClr val="3333FF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V="1">
              <a:off x="5186363" y="4380942"/>
              <a:ext cx="947737" cy="0"/>
            </a:xfrm>
            <a:prstGeom prst="straightConnector1">
              <a:avLst/>
            </a:prstGeom>
            <a:ln w="19050">
              <a:solidFill>
                <a:srgbClr val="3333FF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4889500" y="4480979"/>
              <a:ext cx="1179513" cy="1052780"/>
            </a:xfrm>
            <a:prstGeom prst="straightConnector1">
              <a:avLst/>
            </a:prstGeom>
            <a:ln w="19050">
              <a:solidFill>
                <a:srgbClr val="3333FF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endCxn id="131090" idx="1"/>
            </p:cNvCxnSpPr>
            <p:nvPr/>
          </p:nvCxnSpPr>
          <p:spPr>
            <a:xfrm>
              <a:off x="5287963" y="6016482"/>
              <a:ext cx="908050" cy="1587"/>
            </a:xfrm>
            <a:prstGeom prst="straightConnector1">
              <a:avLst/>
            </a:prstGeom>
            <a:ln w="28575">
              <a:solidFill>
                <a:schemeClr val="tx2">
                  <a:lumMod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5478463" y="928840"/>
              <a:ext cx="1293812" cy="600227"/>
            </a:xfrm>
            <a:prstGeom prst="straightConnector1">
              <a:avLst/>
            </a:prstGeom>
            <a:ln w="28575">
              <a:solidFill>
                <a:srgbClr val="008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5076825" y="1543358"/>
              <a:ext cx="1092200" cy="1406882"/>
            </a:xfrm>
            <a:prstGeom prst="straightConnector1">
              <a:avLst/>
            </a:prstGeom>
            <a:ln w="28575">
              <a:solidFill>
                <a:srgbClr val="008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968875" y="1570353"/>
              <a:ext cx="1450975" cy="2418376"/>
            </a:xfrm>
            <a:prstGeom prst="straightConnector1">
              <a:avLst/>
            </a:prstGeom>
            <a:ln w="28575">
              <a:solidFill>
                <a:srgbClr val="008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5375275" y="2088009"/>
              <a:ext cx="758825" cy="408091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1110" name="Picture 3"/>
            <p:cNvPicPr>
              <a:picLocks noChangeAspect="1" noChangeArrowheads="1"/>
            </p:cNvPicPr>
            <p:nvPr/>
          </p:nvPicPr>
          <p:blipFill>
            <a:blip r:embed="rId5"/>
            <a:srcRect l="20889" t="31660" r="20886" b="36678"/>
            <a:stretch>
              <a:fillRect/>
            </a:stretch>
          </p:blipFill>
          <p:spPr bwMode="auto">
            <a:xfrm>
              <a:off x="8029575" y="331788"/>
              <a:ext cx="612775" cy="249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111" name="Picture 3"/>
            <p:cNvPicPr>
              <a:picLocks noChangeAspect="1" noChangeArrowheads="1"/>
            </p:cNvPicPr>
            <p:nvPr/>
          </p:nvPicPr>
          <p:blipFill>
            <a:blip r:embed="rId5"/>
            <a:srcRect l="20889" t="31660" r="20886" b="36678"/>
            <a:stretch>
              <a:fillRect/>
            </a:stretch>
          </p:blipFill>
          <p:spPr bwMode="auto">
            <a:xfrm>
              <a:off x="8029575" y="1455880"/>
              <a:ext cx="612775" cy="249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112" name="Picture 3"/>
            <p:cNvPicPr>
              <a:picLocks noChangeAspect="1" noChangeArrowheads="1"/>
            </p:cNvPicPr>
            <p:nvPr/>
          </p:nvPicPr>
          <p:blipFill>
            <a:blip r:embed="rId5"/>
            <a:srcRect l="20889" t="31660" r="20886" b="36678"/>
            <a:stretch>
              <a:fillRect/>
            </a:stretch>
          </p:blipFill>
          <p:spPr bwMode="auto">
            <a:xfrm>
              <a:off x="8047038" y="2752725"/>
              <a:ext cx="614362" cy="25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113" name="Picture 3"/>
            <p:cNvPicPr>
              <a:picLocks noChangeAspect="1" noChangeArrowheads="1"/>
            </p:cNvPicPr>
            <p:nvPr/>
          </p:nvPicPr>
          <p:blipFill>
            <a:blip r:embed="rId5"/>
            <a:srcRect l="20889" t="31660" r="20886" b="36678"/>
            <a:stretch>
              <a:fillRect/>
            </a:stretch>
          </p:blipFill>
          <p:spPr bwMode="auto">
            <a:xfrm>
              <a:off x="8062913" y="4051300"/>
              <a:ext cx="612775" cy="25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114" name="Picture 3"/>
            <p:cNvPicPr>
              <a:picLocks noChangeAspect="1" noChangeArrowheads="1"/>
            </p:cNvPicPr>
            <p:nvPr/>
          </p:nvPicPr>
          <p:blipFill>
            <a:blip r:embed="rId5"/>
            <a:srcRect l="20889" t="31660" r="20886" b="36678"/>
            <a:stretch>
              <a:fillRect/>
            </a:stretch>
          </p:blipFill>
          <p:spPr bwMode="auto">
            <a:xfrm>
              <a:off x="8062913" y="5487988"/>
              <a:ext cx="612775" cy="250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7" name="Text Box 23"/>
            <p:cNvSpPr txBox="1"/>
            <p:nvPr/>
          </p:nvSpPr>
          <p:spPr bwMode="auto">
            <a:xfrm>
              <a:off x="7989888" y="5910092"/>
              <a:ext cx="922337" cy="651040"/>
            </a:xfrm>
            <a:prstGeom prst="rect">
              <a:avLst/>
            </a:prstGeom>
            <a:solidFill>
              <a:srgbClr val="0000FF"/>
            </a:solidFill>
            <a:ln w="9528">
              <a:noFill/>
              <a:prstDash val="solid"/>
            </a:ln>
            <a:effectLst>
              <a:outerShdw dist="22997" dir="5400000" algn="tl">
                <a:srgbClr val="000000">
                  <a:alpha val="35000"/>
                </a:srgbClr>
              </a:outerShdw>
            </a:effectLst>
          </p:spPr>
          <p:txBody>
            <a:bodyPr lIns="0" tIns="0" rIns="0" bIns="0" anchorCtr="1">
              <a:spAutoFit/>
            </a:bodyPr>
            <a:lstStyle/>
            <a:p>
              <a:pPr algn="ctr" fontAlgn="auto">
                <a:spcBef>
                  <a:spcPts val="500"/>
                </a:spcBef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1" kern="0" dirty="0">
                  <a:solidFill>
                    <a:srgbClr val="FFFF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IIT/EIT</a:t>
              </a:r>
            </a:p>
            <a:p>
              <a:pPr algn="ctr" fontAlgn="auto">
                <a:spcBef>
                  <a:spcPts val="500"/>
                </a:spcBef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1" kern="0" dirty="0">
                  <a:solidFill>
                    <a:srgbClr val="FFFFFF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EBIT</a:t>
              </a:r>
              <a:endParaRPr lang="th-TH" sz="1600" b="1" kern="0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4" descr="D:\ศปท\ป้องกันปราบปราม\วันต่อต้านคอร์รัปชั่นสากล 9 ธันวาคม 2558\2. ปี 2560\กระทรวง\7. นิทรรศการ\ภาพ Shortcut\1480735464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65088"/>
            <a:ext cx="8120062" cy="57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099" name="TextBox 1"/>
          <p:cNvSpPr txBox="1">
            <a:spLocks noChangeArrowheads="1"/>
          </p:cNvSpPr>
          <p:nvPr/>
        </p:nvSpPr>
        <p:spPr bwMode="auto">
          <a:xfrm>
            <a:off x="0" y="6051550"/>
            <a:ext cx="9144000" cy="646113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/>
              <a:t>www.stopcorruption.moph.go.th</a:t>
            </a:r>
            <a:endParaRPr lang="th-TH" sz="3600" b="1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/>
          <p:nvPr/>
        </p:nvSpPr>
        <p:spPr>
          <a:xfrm>
            <a:off x="0" y="-26988"/>
            <a:ext cx="9144000" cy="830263"/>
          </a:xfrm>
          <a:prstGeom prst="rect">
            <a:avLst/>
          </a:prstGeom>
          <a:solidFill>
            <a:srgbClr val="3333FF"/>
          </a:solidFill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h-TH" sz="2400" b="1" kern="0" dirty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องค์ประกอบและกรอบแนวคิด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h-TH" sz="2400" b="1" kern="0" dirty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การประเมินคุณธรรมและความโปร่งใสการดำเนินงานของหน่วยงาน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0175" y="987425"/>
            <a:ext cx="88709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2400" b="1" dirty="0">
                <a:latin typeface="Arial" charset="0"/>
                <a:cs typeface="+mj-cs"/>
              </a:rPr>
              <a:t>	</a:t>
            </a:r>
            <a:r>
              <a:rPr lang="th-TH" sz="2400" b="1" dirty="0">
                <a:solidFill>
                  <a:srgbClr val="C00000"/>
                </a:solidFill>
                <a:latin typeface="Arial" charset="0"/>
                <a:cs typeface="+mj-cs"/>
              </a:rPr>
              <a:t>สังเคราะห์เป็นองค์ประกอบหลักที่สำคัญ และจำเป็นในการประเมิน</a:t>
            </a:r>
            <a:r>
              <a:rPr lang="th-TH" sz="2400" b="1" dirty="0">
                <a:latin typeface="Arial" charset="0"/>
                <a:cs typeface="+mj-cs"/>
              </a:rPr>
              <a:t> โดยจำแนกดังนี้	</a:t>
            </a:r>
            <a:endParaRPr lang="en-US" sz="2400" b="1" dirty="0">
              <a:latin typeface="Arial" charset="0"/>
              <a:cs typeface="+mj-cs"/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304800" y="1865313"/>
            <a:ext cx="8707438" cy="2346325"/>
            <a:chOff x="144463" y="1889125"/>
            <a:chExt cx="8785225" cy="2511425"/>
          </a:xfrm>
        </p:grpSpPr>
        <p:grpSp>
          <p:nvGrpSpPr>
            <p:cNvPr id="16394" name="Group 4"/>
            <p:cNvGrpSpPr>
              <a:grpSpLocks/>
            </p:cNvGrpSpPr>
            <p:nvPr/>
          </p:nvGrpSpPr>
          <p:grpSpPr bwMode="auto">
            <a:xfrm>
              <a:off x="144463" y="1889125"/>
              <a:ext cx="6008687" cy="2511425"/>
              <a:chOff x="-68208" y="2555875"/>
              <a:chExt cx="6656432" cy="2916906"/>
            </a:xfrm>
          </p:grpSpPr>
          <p:sp>
            <p:nvSpPr>
              <p:cNvPr id="3" name="Rectangle 2"/>
              <p:cNvSpPr/>
              <p:nvPr/>
            </p:nvSpPr>
            <p:spPr bwMode="auto">
              <a:xfrm>
                <a:off x="-68208" y="2555875"/>
                <a:ext cx="6655570" cy="291690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th-TH"/>
              </a:p>
            </p:txBody>
          </p:sp>
          <p:sp>
            <p:nvSpPr>
              <p:cNvPr id="7" name="Rounded Rectangle 6"/>
              <p:cNvSpPr/>
              <p:nvPr/>
            </p:nvSpPr>
            <p:spPr bwMode="auto">
              <a:xfrm>
                <a:off x="111001" y="2836119"/>
                <a:ext cx="1944683" cy="2230111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th-TH" sz="24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องค์</a:t>
                </a:r>
              </a:p>
              <a:p>
                <a:pPr algn="ctr">
                  <a:defRPr/>
                </a:pPr>
                <a:r>
                  <a:rPr lang="th-TH" sz="24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ประกอบหลัก</a:t>
                </a:r>
              </a:p>
            </p:txBody>
          </p:sp>
          <p:sp>
            <p:nvSpPr>
              <p:cNvPr id="8" name="Rounded Rectangle 7"/>
              <p:cNvSpPr/>
              <p:nvPr/>
            </p:nvSpPr>
            <p:spPr bwMode="auto">
              <a:xfrm>
                <a:off x="2226021" y="2836119"/>
                <a:ext cx="1944683" cy="2230111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th-TH" sz="24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องค์</a:t>
                </a:r>
              </a:p>
              <a:p>
                <a:pPr algn="ctr">
                  <a:defRPr/>
                </a:pPr>
                <a:r>
                  <a:rPr lang="th-TH" sz="24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ประกอบย่อย</a:t>
                </a:r>
              </a:p>
            </p:txBody>
          </p:sp>
          <p:sp>
            <p:nvSpPr>
              <p:cNvPr id="11" name="Rounded Rectangle 10"/>
              <p:cNvSpPr/>
              <p:nvPr/>
            </p:nvSpPr>
            <p:spPr bwMode="auto">
              <a:xfrm>
                <a:off x="4378302" y="2865722"/>
                <a:ext cx="1944683" cy="2232085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th-TH" sz="24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ประเด็นการประเมิน</a:t>
                </a:r>
              </a:p>
            </p:txBody>
          </p:sp>
        </p:grpSp>
        <p:sp>
          <p:nvSpPr>
            <p:cNvPr id="17" name="Rounded Rectangle 16"/>
            <p:cNvSpPr/>
            <p:nvPr/>
          </p:nvSpPr>
          <p:spPr bwMode="auto">
            <a:xfrm>
              <a:off x="6985246" y="2002971"/>
              <a:ext cx="1944442" cy="2232755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แปลงสู่คำถาม</a:t>
              </a:r>
            </a:p>
            <a:p>
              <a:pPr algn="ctr">
                <a:defRPr/>
              </a:pPr>
              <a:r>
                <a: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ที่ใช้ในการสอบถามความคิดเห็น </a:t>
              </a:r>
            </a:p>
          </p:txBody>
        </p:sp>
        <p:sp>
          <p:nvSpPr>
            <p:cNvPr id="9" name="Chevron 8"/>
            <p:cNvSpPr/>
            <p:nvPr/>
          </p:nvSpPr>
          <p:spPr bwMode="auto">
            <a:xfrm>
              <a:off x="6219642" y="2579002"/>
              <a:ext cx="719155" cy="1022921"/>
            </a:xfrm>
            <a:prstGeom prst="chevr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>
                <a:solidFill>
                  <a:schemeClr val="tx1"/>
                </a:solidFill>
              </a:endParaRPr>
            </a:p>
          </p:txBody>
        </p:sp>
      </p:grpSp>
      <p:grpSp>
        <p:nvGrpSpPr>
          <p:cNvPr id="16389" name="Group 13"/>
          <p:cNvGrpSpPr>
            <a:grpSpLocks/>
          </p:cNvGrpSpPr>
          <p:nvPr/>
        </p:nvGrpSpPr>
        <p:grpSpPr bwMode="auto">
          <a:xfrm>
            <a:off x="292100" y="4725988"/>
            <a:ext cx="8559800" cy="2020887"/>
            <a:chOff x="292100" y="4725988"/>
            <a:chExt cx="8559800" cy="2020887"/>
          </a:xfrm>
        </p:grpSpPr>
        <p:sp>
          <p:nvSpPr>
            <p:cNvPr id="2" name="Teardrop 1"/>
            <p:cNvSpPr/>
            <p:nvPr/>
          </p:nvSpPr>
          <p:spPr>
            <a:xfrm>
              <a:off x="292100" y="4892675"/>
              <a:ext cx="2520950" cy="1800225"/>
            </a:xfrm>
            <a:prstGeom prst="teardrop">
              <a:avLst/>
            </a:prstGeom>
            <a:solidFill>
              <a:srgbClr val="65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IIT :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Internal Integrity and Transparency Assessment</a:t>
              </a:r>
              <a:endPara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" name="Teardrop 14"/>
            <p:cNvSpPr/>
            <p:nvPr/>
          </p:nvSpPr>
          <p:spPr>
            <a:xfrm>
              <a:off x="2965450" y="4905375"/>
              <a:ext cx="2519363" cy="1800225"/>
            </a:xfrm>
            <a:prstGeom prst="teardrop">
              <a:avLst/>
            </a:prstGeom>
            <a:solidFill>
              <a:srgbClr val="82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EIT :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External Integrity and Transparency Assessment</a:t>
              </a:r>
              <a:endPara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Teardrop 17"/>
            <p:cNvSpPr/>
            <p:nvPr/>
          </p:nvSpPr>
          <p:spPr>
            <a:xfrm>
              <a:off x="5946775" y="4725988"/>
              <a:ext cx="2905125" cy="2020887"/>
            </a:xfrm>
            <a:prstGeom prst="teardrop">
              <a:avLst/>
            </a:prstGeom>
            <a:solidFill>
              <a:srgbClr val="B4E9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EBIT :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Evidence-Based Integrity and Transparency Assessment</a:t>
              </a:r>
              <a:endPara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3" name="Down Arrow 12"/>
          <p:cNvSpPr/>
          <p:nvPr/>
        </p:nvSpPr>
        <p:spPr>
          <a:xfrm>
            <a:off x="3492500" y="4365625"/>
            <a:ext cx="2309813" cy="287338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3"/>
            <a:ext cx="922972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55563"/>
          <a:ext cx="7415213" cy="6740525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227857"/>
                <a:gridCol w="5187356"/>
              </a:tblGrid>
              <a:tr h="425381">
                <a:tc>
                  <a:txBody>
                    <a:bodyPr/>
                    <a:lstStyle/>
                    <a:p>
                      <a:pPr algn="ctr"/>
                      <a:r>
                        <a:rPr lang="th-TH" sz="1500" dirty="0" smtClean="0">
                          <a:cs typeface="+mj-cs"/>
                        </a:rPr>
                        <a:t>ดัชนี</a:t>
                      </a:r>
                      <a:endParaRPr lang="en-US" sz="1500" dirty="0">
                        <a:cs typeface="+mj-cs"/>
                      </a:endParaRPr>
                    </a:p>
                  </a:txBody>
                  <a:tcPr marL="91442" marR="91442" marT="45663" marB="45663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500" dirty="0" smtClean="0">
                          <a:cs typeface="+mj-cs"/>
                        </a:rPr>
                        <a:t>การประเมิน</a:t>
                      </a:r>
                      <a:endParaRPr lang="en-US" sz="1500" dirty="0">
                        <a:cs typeface="+mj-cs"/>
                      </a:endParaRPr>
                    </a:p>
                  </a:txBody>
                  <a:tcPr marL="91442" marR="91442" marT="45663" marB="4566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00"/>
                    </a:solidFill>
                  </a:tcPr>
                </a:tc>
              </a:tr>
              <a:tr h="1326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5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ความโปร่งใส (</a:t>
                      </a:r>
                      <a:r>
                        <a:rPr lang="en-US" sz="15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Transparency</a:t>
                      </a:r>
                      <a:r>
                        <a:rPr lang="th-TH" sz="15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)</a:t>
                      </a:r>
                      <a:endParaRPr lang="en-US" sz="15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l"/>
                      <a:endParaRPr lang="en-US" sz="1500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 marL="91442" marR="91442" marT="45663" marB="4566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ความคิดเห็นของประชาชนผู้รับบริการ หรือผู้มีส่วนได้ส่วนเสียตามประสบการณ์ในการรับบริการจากหน่วยงาน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ข้อมูลเอกสาร/หลักฐานเชิงประจักษ์ บนพื้นฐานของข้อเท็จจริงในการดำเนินงาน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2" marR="91442" marT="45663" marB="45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1005094">
                <a:tc>
                  <a:txBody>
                    <a:bodyPr/>
                    <a:lstStyle/>
                    <a:p>
                      <a:pPr algn="l"/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ความพร้อมรับผิด (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Accountability</a:t>
                      </a:r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)</a:t>
                      </a:r>
                      <a:endParaRPr lang="en-US" sz="1500" b="1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 marL="91442" marR="91442" marT="45663" marB="4566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ประชาชนผู้รับบริการหรือผู้มีสวนได้ส่วนเสียตามประสบการณ์ในการรับบริการของหน่วยงาน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ความคิดเห็นของเจ้าหน้าที่ภายในหน่วยงาน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2" marR="91442" marT="45663" marB="45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89107">
                <a:tc>
                  <a:txBody>
                    <a:bodyPr/>
                    <a:lstStyle/>
                    <a:p>
                      <a:pPr algn="l"/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ความปลอดจากการทุจริตในการปฏิบัติงาน</a:t>
                      </a: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 (</a:t>
                      </a: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Corruption-Free Index</a:t>
                      </a: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)</a:t>
                      </a:r>
                      <a:endParaRPr lang="en-US" sz="1500" b="1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 marL="91442" marR="91442" marT="45663" marB="4566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ประชาชนผู้รับบริการหรือผู้มีสวนได้ส่วนเสียตามประสบการณ์ในการรับบริการของหน่วยงาน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ความคิดเห็นของเจ้าหน้าที่ภายในหน่วยงาน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การชี้มูลความผิดจากสำนักงาน</a:t>
                      </a: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ป.ป.ช. หรือ สำนักงาน </a:t>
                      </a:r>
                      <a:r>
                        <a:rPr lang="th-TH" sz="1500" b="1" baseline="0" dirty="0" err="1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ป.ป.ท</a:t>
                      </a: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2" marR="91442" marT="45663" marB="45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1005208">
                <a:tc>
                  <a:txBody>
                    <a:bodyPr/>
                    <a:lstStyle/>
                    <a:p>
                      <a:pPr algn="l"/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วัฒนธรรมคุณธรรมในองค์กร (</a:t>
                      </a:r>
                      <a:r>
                        <a:rPr lang="en-US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Integrity Culture</a:t>
                      </a:r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)</a:t>
                      </a:r>
                      <a:endParaRPr lang="en-US" sz="1500" b="1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 marL="91442" marR="91442" marT="45663" marB="4566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ความคิดเห็นของเจ้าหน้าที่ภายในหน่วยงาน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จากข้อมูลเอกสาร/หลักฐานเชิงประจักษ์บนพื้นฐานของข้อเท็จจริงในการดำเนินงานของหน่วยงาน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2" marR="91442" marT="45663" marB="45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89107">
                <a:tc>
                  <a:txBody>
                    <a:bodyPr/>
                    <a:lstStyle/>
                    <a:p>
                      <a:pPr algn="l"/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คุณธรรมการทำงาน</a:t>
                      </a:r>
                    </a:p>
                    <a:p>
                      <a:pPr algn="l"/>
                      <a:r>
                        <a:rPr lang="th-TH" sz="1500" b="1" dirty="0" smtClean="0">
                          <a:solidFill>
                            <a:schemeClr val="tx1"/>
                          </a:solidFill>
                          <a:cs typeface="+mj-cs"/>
                        </a:rPr>
                        <a:t>ในหน่วยงาน</a:t>
                      </a: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 (</a:t>
                      </a:r>
                      <a:r>
                        <a:rPr lang="en-US" sz="15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Work Integrity</a:t>
                      </a:r>
                      <a:r>
                        <a:rPr lang="th-TH" sz="1500" b="1" baseline="0" dirty="0" smtClean="0">
                          <a:solidFill>
                            <a:schemeClr val="tx1"/>
                          </a:solidFill>
                          <a:cs typeface="+mj-cs"/>
                        </a:rPr>
                        <a:t>)</a:t>
                      </a:r>
                      <a:endParaRPr lang="en-US" sz="1500" b="1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 marL="91442" marR="91442" marT="45663" marB="4566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ความคิดเห็นของประชาชนผู้รับบริการ หรือผู้มีส่วนได้ส่วนเสียตามประสบการณ์ในการรับบริการจากหน่วยงาน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ความคิดเห็นของเจ้าหน้าที่ภายในหน่วยงาน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th-TH" sz="1500" b="1" dirty="0" smtClean="0">
                          <a:solidFill>
                            <a:schemeClr val="tx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จากข้อมูลเอกสาร/หลักฐานเชิงประจักษ์บนพื้นฐานของข้อเท็จจริงในการดำเนินงานของหน่วยงาน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2" marR="91442" marT="45663" marB="45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18448" name="Text Box 23"/>
          <p:cNvSpPr txBox="1">
            <a:spLocks noChangeArrowheads="1"/>
          </p:cNvSpPr>
          <p:nvPr/>
        </p:nvSpPr>
        <p:spPr bwMode="auto">
          <a:xfrm>
            <a:off x="7462838" y="658813"/>
            <a:ext cx="1701800" cy="868362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EIT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EBIT</a:t>
            </a:r>
            <a:endParaRPr lang="th-TH" altLang="th-TH" sz="24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49" name="Text Box 23"/>
          <p:cNvSpPr txBox="1">
            <a:spLocks noChangeArrowheads="1"/>
          </p:cNvSpPr>
          <p:nvPr/>
        </p:nvSpPr>
        <p:spPr bwMode="auto">
          <a:xfrm>
            <a:off x="7448550" y="1817688"/>
            <a:ext cx="1703388" cy="369887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EIT/IIT</a:t>
            </a:r>
            <a:endParaRPr lang="th-TH" altLang="th-TH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50" name="Text Box 23"/>
          <p:cNvSpPr txBox="1">
            <a:spLocks noChangeArrowheads="1"/>
          </p:cNvSpPr>
          <p:nvPr/>
        </p:nvSpPr>
        <p:spPr bwMode="auto">
          <a:xfrm>
            <a:off x="7464425" y="3795713"/>
            <a:ext cx="1700213" cy="3079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th-TH" altLang="th-TH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ชี้มูลความผิด</a:t>
            </a:r>
            <a:endParaRPr lang="en-US" altLang="th-TH" sz="20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51" name="Text Box 23"/>
          <p:cNvSpPr txBox="1">
            <a:spLocks noChangeArrowheads="1"/>
          </p:cNvSpPr>
          <p:nvPr/>
        </p:nvSpPr>
        <p:spPr bwMode="auto">
          <a:xfrm>
            <a:off x="7442200" y="2868613"/>
            <a:ext cx="1701800" cy="866775"/>
          </a:xfrm>
          <a:prstGeom prst="rect">
            <a:avLst/>
          </a:prstGeom>
          <a:solidFill>
            <a:srgbClr val="84E2E0"/>
          </a:solidFill>
          <a:ln w="25402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EIT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IIT</a:t>
            </a:r>
            <a:endParaRPr lang="th-TH" altLang="th-TH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52" name="Text Box 23"/>
          <p:cNvSpPr txBox="1">
            <a:spLocks noChangeArrowheads="1"/>
          </p:cNvSpPr>
          <p:nvPr/>
        </p:nvSpPr>
        <p:spPr bwMode="auto">
          <a:xfrm>
            <a:off x="7448550" y="4406900"/>
            <a:ext cx="1703388" cy="866775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IIT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EBIT</a:t>
            </a:r>
            <a:endParaRPr lang="th-TH" altLang="th-TH" sz="24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53" name="Text Box 23"/>
          <p:cNvSpPr txBox="1">
            <a:spLocks noChangeArrowheads="1"/>
          </p:cNvSpPr>
          <p:nvPr/>
        </p:nvSpPr>
        <p:spPr bwMode="auto">
          <a:xfrm>
            <a:off x="7415213" y="5434013"/>
            <a:ext cx="1701800" cy="1365250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IIT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latin typeface="Tahoma" pitchFamily="34" charset="0"/>
                <a:cs typeface="Tahoma" pitchFamily="34" charset="0"/>
              </a:rPr>
              <a:t>EIT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th-TH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EBIT</a:t>
            </a:r>
            <a:endParaRPr lang="th-TH" altLang="th-TH" sz="24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54" name="Text Box 23"/>
          <p:cNvSpPr txBox="1">
            <a:spLocks noChangeArrowheads="1"/>
          </p:cNvSpPr>
          <p:nvPr/>
        </p:nvSpPr>
        <p:spPr bwMode="auto">
          <a:xfrm>
            <a:off x="7451725" y="2195513"/>
            <a:ext cx="1700213" cy="6159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Ctr="1">
            <a:spAutoFit/>
          </a:bodyPr>
          <a:lstStyle/>
          <a:p>
            <a:pPr algn="ctr"/>
            <a:r>
              <a:rPr lang="en-US" altLang="th-TH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EBIT</a:t>
            </a:r>
          </a:p>
          <a:p>
            <a:pPr algn="ctr"/>
            <a:r>
              <a:rPr lang="th-TH" altLang="th-TH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เจตจำนงสุจริต</a:t>
            </a:r>
            <a:endParaRPr lang="en-US" altLang="th-TH" sz="20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3" name="TextBox 12"/>
          <p:cNvSpPr txBox="1">
            <a:spLocks noChangeArrowheads="1"/>
          </p:cNvSpPr>
          <p:nvPr/>
        </p:nvSpPr>
        <p:spPr bwMode="auto">
          <a:xfrm>
            <a:off x="5364163" y="4581525"/>
            <a:ext cx="769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EBIT</a:t>
            </a:r>
            <a:endParaRPr lang="th-TH" sz="2000" b="1">
              <a:solidFill>
                <a:srgbClr val="0000FF"/>
              </a:solidFill>
            </a:endParaRPr>
          </a:p>
        </p:txBody>
      </p:sp>
      <p:sp>
        <p:nvSpPr>
          <p:cNvPr id="20484" name="TextBox 17"/>
          <p:cNvSpPr txBox="1">
            <a:spLocks noChangeArrowheads="1"/>
          </p:cNvSpPr>
          <p:nvPr/>
        </p:nvSpPr>
        <p:spPr bwMode="auto">
          <a:xfrm>
            <a:off x="4356100" y="5589588"/>
            <a:ext cx="1239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EIT/EBIT</a:t>
            </a:r>
            <a:endParaRPr lang="th-TH" sz="2000" b="1">
              <a:solidFill>
                <a:srgbClr val="0000FF"/>
              </a:solidFill>
            </a:endParaRPr>
          </a:p>
        </p:txBody>
      </p:sp>
      <p:sp>
        <p:nvSpPr>
          <p:cNvPr id="20485" name="TextBox 18"/>
          <p:cNvSpPr txBox="1">
            <a:spLocks noChangeArrowheads="1"/>
          </p:cNvSpPr>
          <p:nvPr/>
        </p:nvSpPr>
        <p:spPr bwMode="auto">
          <a:xfrm>
            <a:off x="7904163" y="3459163"/>
            <a:ext cx="1239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EIT/EBIT</a:t>
            </a:r>
            <a:endParaRPr lang="th-TH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550" y="1196975"/>
            <a:ext cx="8964613" cy="5178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thaiDist">
              <a:defRPr/>
            </a:pPr>
            <a:r>
              <a:rPr lang="th-TH" sz="25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ความสามารถในการให้และเปิดเผยข้อมูลต่างๆ ของหน่วยงานอย่างชัดเจน ถูกต้อง และครบถ้วน รวมถึงการให้ประชาชนหรือ</a:t>
            </a:r>
            <a:b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ผู้มีส่วนได้ส่วนเสียสามารถเข้าถึงข้อมูลต่างๆ ของหน่วยงานได้โดยสะดวกและรวดเร็ว</a:t>
            </a:r>
          </a:p>
          <a:p>
            <a:pPr algn="thaiDist">
              <a:defRPr/>
            </a:pPr>
            <a:endParaRPr lang="en-US" sz="11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การดำเนินการเกี่ยวกับการจัดซื้อจัดจ้างที่จะต้องดำเนินการ</a:t>
            </a:r>
            <a:b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และส่งเสริมให้เกิดความโปร่งใสในทุกขั้นตอนตามที่กฎหมายกำหนด</a:t>
            </a:r>
          </a:p>
          <a:p>
            <a:pPr algn="thaiDist">
              <a:defRPr/>
            </a:pPr>
            <a:endParaRPr lang="en-US" sz="11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การเปิดโอกาสให้ผู้มีส่วนได้ส่วนเสียเข้ามามีส่วนร่วมในการดำเนินงานในขั้นตอนต่างๆ ของหน่วยงาน ตั้งแต่การแสดง</a:t>
            </a:r>
            <a:b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ความคิดเห็น ร่วมวางแผนและจัดทำแผนงาน ร่วมดำเนินการ และ</a:t>
            </a:r>
            <a:b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ร่วมติดตามตรวจสอบการดำเนินงานของหน่วยงาน</a:t>
            </a:r>
          </a:p>
          <a:p>
            <a:pPr algn="thaiDist">
              <a:defRPr/>
            </a:pPr>
            <a:endParaRPr lang="en-US" sz="11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การดำเนินการ</a:t>
            </a:r>
            <a:r>
              <a:rPr lang="en-US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sz="25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การจัดการกับเรื่องร้องเรียนเกี่ยวกับการปฏิบัติหน้าที่ของเจ้าหน้าที่ อันไม่โปร่งใสหรือทุจริตต่อหน้าที่</a:t>
            </a:r>
            <a:endParaRPr lang="en-US" sz="25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507" name="TextBox 12"/>
          <p:cNvSpPr txBox="1">
            <a:spLocks noChangeArrowheads="1"/>
          </p:cNvSpPr>
          <p:nvPr/>
        </p:nvSpPr>
        <p:spPr bwMode="auto">
          <a:xfrm>
            <a:off x="377825" y="193675"/>
            <a:ext cx="8658225" cy="523875"/>
          </a:xfrm>
          <a:prstGeom prst="rect">
            <a:avLst/>
          </a:prstGeom>
          <a:solidFill>
            <a:srgbClr val="E8F4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ดัชนีความโปร่งใส่ (</a:t>
            </a:r>
            <a:r>
              <a:rPr lang="en-US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Transparency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Index</a:t>
            </a: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>
              <a:solidFill>
                <a:srgbClr val="C00000"/>
              </a:solidFill>
            </a:endParaRPr>
          </a:p>
        </p:txBody>
      </p:sp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377825" y="-85725"/>
            <a:ext cx="7921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1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1" name="TextBox 20"/>
          <p:cNvSpPr txBox="1">
            <a:spLocks noChangeArrowheads="1"/>
          </p:cNvSpPr>
          <p:nvPr/>
        </p:nvSpPr>
        <p:spPr bwMode="auto">
          <a:xfrm>
            <a:off x="2339975" y="2852738"/>
            <a:ext cx="95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IIT/EIT</a:t>
            </a:r>
            <a:endParaRPr lang="th-TH" sz="2000" b="1">
              <a:solidFill>
                <a:srgbClr val="0000FF"/>
              </a:solidFill>
            </a:endParaRPr>
          </a:p>
        </p:txBody>
      </p:sp>
      <p:sp>
        <p:nvSpPr>
          <p:cNvPr id="22532" name="TextBox 20"/>
          <p:cNvSpPr txBox="1">
            <a:spLocks noChangeArrowheads="1"/>
          </p:cNvSpPr>
          <p:nvPr/>
        </p:nvSpPr>
        <p:spPr bwMode="auto">
          <a:xfrm>
            <a:off x="7235825" y="4852988"/>
            <a:ext cx="95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IIT/EIT</a:t>
            </a:r>
            <a:endParaRPr lang="th-TH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ศปท\logo\MOPH-Core-value-600302\แยก text MOPH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19475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D:\ศปท\logo\MOPH-Core-value-600302\แยก text MOPH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3494088"/>
            <a:ext cx="3448050" cy="333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D:\ศปท\logo\MOPH-Core-value-600302\แยก text MOPH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0"/>
            <a:ext cx="3563937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D:\ศปท\logo\MOPH-Core-value-600302\แยก text MOPH\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494088"/>
            <a:ext cx="3556000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97300" y="471488"/>
            <a:ext cx="1368425" cy="600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9600" dirty="0">
                <a:solidFill>
                  <a:srgbClr val="003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</a:t>
            </a:r>
          </a:p>
          <a:p>
            <a:pPr algn="ctr">
              <a:defRPr/>
            </a:pPr>
            <a:r>
              <a:rPr lang="en-US" sz="9600" dirty="0">
                <a:solidFill>
                  <a:srgbClr val="003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O</a:t>
            </a:r>
          </a:p>
          <a:p>
            <a:pPr algn="ctr">
              <a:defRPr/>
            </a:pPr>
            <a:r>
              <a:rPr lang="en-US" sz="9600" dirty="0">
                <a:solidFill>
                  <a:srgbClr val="003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P</a:t>
            </a:r>
          </a:p>
          <a:p>
            <a:pPr algn="ctr">
              <a:defRPr/>
            </a:pPr>
            <a:r>
              <a:rPr lang="en-US" sz="9600" dirty="0">
                <a:solidFill>
                  <a:srgbClr val="003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H</a:t>
            </a:r>
            <a:endParaRPr lang="th-TH" sz="9600" dirty="0">
              <a:solidFill>
                <a:srgbClr val="003A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87325" y="1031875"/>
            <a:ext cx="8788400" cy="5648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thaiDist"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พฤติกรรมและทัศนคติของผู้บริหารและเจ้าหน้าที่ของหน่วยงานที่แสดงถึงการปฏิบัติงานตามหน้าที่อย่างเต็มใจและเต็มประสิทธิภาพ</a:t>
            </a:r>
          </a:p>
          <a:p>
            <a:pPr algn="thaiDist">
              <a:defRPr/>
            </a:pPr>
            <a:endParaRPr lang="en-US" sz="11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การปฏิบัติงานในทุกขั้นตอนของเจ้าหน้าที่ที่มีความถูกต้องตามกฎหมายและระเบียบข้อบังคับต่างๆ อย่างครบถ้วนและเคร่งครัด กล้าหาญที่จะรับผิดชอบในผลการปฏิบัติงานของตนเอง</a:t>
            </a:r>
          </a:p>
          <a:p>
            <a:pPr algn="thaiDist">
              <a:defRPr/>
            </a:pPr>
            <a:endParaRPr lang="en-US" sz="11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การกำหนดทิศทางและนโยบายของผู้บริหารที่จะต้อง</a:t>
            </a:r>
            <a:b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มีเจตจำนงในการบริหารงานอย่างซื่อสัตย์สุจริต และพร้อม</a:t>
            </a:r>
            <a:b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รับผิดเมื่อเกิดความผิดพลาด เพื่อสร้างความเชื่อมั่นแก่สังคมว่าการขับเคลื่อนหน่วยงานจะเป็นไปอย่างมีคุณธรรมและ</a:t>
            </a:r>
            <a:b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 dirty="0" err="1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ธรรมาภิ</a:t>
            </a: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บาล</a:t>
            </a:r>
            <a:endParaRPr lang="en-US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TextBox 29"/>
          <p:cNvSpPr txBox="1">
            <a:spLocks noChangeArrowheads="1"/>
          </p:cNvSpPr>
          <p:nvPr/>
        </p:nvSpPr>
        <p:spPr bwMode="auto">
          <a:xfrm>
            <a:off x="187325" y="100013"/>
            <a:ext cx="8788400" cy="523875"/>
          </a:xfrm>
          <a:prstGeom prst="rect">
            <a:avLst/>
          </a:prstGeom>
          <a:solidFill>
            <a:srgbClr val="E8F4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th-TH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ดัชนีความพร้อมรับผิด (</a:t>
            </a:r>
            <a:r>
              <a:rPr lang="en-US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Accountability Index</a:t>
            </a:r>
            <a:r>
              <a:rPr lang="th-TH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/>
          </a:p>
        </p:txBody>
      </p:sp>
      <p:sp>
        <p:nvSpPr>
          <p:cNvPr id="23556" name="TextBox 7"/>
          <p:cNvSpPr txBox="1">
            <a:spLocks noChangeArrowheads="1"/>
          </p:cNvSpPr>
          <p:nvPr/>
        </p:nvSpPr>
        <p:spPr bwMode="auto">
          <a:xfrm>
            <a:off x="57150" y="44450"/>
            <a:ext cx="7921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 2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9" name="TextBox 18"/>
          <p:cNvSpPr txBox="1">
            <a:spLocks noChangeArrowheads="1"/>
          </p:cNvSpPr>
          <p:nvPr/>
        </p:nvSpPr>
        <p:spPr bwMode="auto">
          <a:xfrm>
            <a:off x="8027988" y="1844675"/>
            <a:ext cx="95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IIT/EIT</a:t>
            </a:r>
            <a:endParaRPr lang="th-TH" sz="2000" b="1">
              <a:solidFill>
                <a:srgbClr val="0000FF"/>
              </a:solidFill>
            </a:endParaRPr>
          </a:p>
        </p:txBody>
      </p:sp>
      <p:sp>
        <p:nvSpPr>
          <p:cNvPr id="24580" name="TextBox 18"/>
          <p:cNvSpPr txBox="1">
            <a:spLocks noChangeArrowheads="1"/>
          </p:cNvSpPr>
          <p:nvPr/>
        </p:nvSpPr>
        <p:spPr bwMode="auto">
          <a:xfrm>
            <a:off x="1547813" y="6165850"/>
            <a:ext cx="95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IIT/EIT</a:t>
            </a:r>
            <a:endParaRPr lang="th-TH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20638" y="260350"/>
            <a:ext cx="9137650" cy="954088"/>
          </a:xfrm>
          <a:prstGeom prst="rect">
            <a:avLst/>
          </a:prstGeom>
          <a:solidFill>
            <a:srgbClr val="E8F4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ดัชนีความปลอดจาการทุจริตในการปฏิบัติงาน </a:t>
            </a:r>
          </a:p>
          <a:p>
            <a:pPr algn="ctr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Corruption-Free Index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endParaRPr lang="th-TH"/>
          </a:p>
        </p:txBody>
      </p:sp>
      <p:sp>
        <p:nvSpPr>
          <p:cNvPr id="25603" name="TextBox 13"/>
          <p:cNvSpPr txBox="1">
            <a:spLocks noChangeArrowheads="1"/>
          </p:cNvSpPr>
          <p:nvPr/>
        </p:nvSpPr>
        <p:spPr bwMode="auto">
          <a:xfrm>
            <a:off x="187325" y="0"/>
            <a:ext cx="792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 3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187325" y="1484313"/>
            <a:ext cx="870585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การปฏิบัติงานของเจ้าหน้าที่ในหน่วยงานที่เป็นพฤติกรรมที่เข้าข่ายการทุจริตต่อหน้าที่ เช่น การเรียกรับเงิน สิ่งของ หรือผลประโยชน์ใดๆ จากผู้มีส่วนได้ส่วนเสีย เพื่อแลกกับการปฏิบัติงานของตนเอง หรือ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ปฏิบัติ/ละเว้นการปฏิบัติหน้าที่/การใช้ตำแหน่งหน้าที่ของตนเองอย่างไม่เป็นธรรมเพื่อเอื้อประโยชน์แก่ตนเอง พวกพ้องของตน หรือผู้อื่นผู้ใด</a:t>
            </a:r>
          </a:p>
          <a:p>
            <a:pPr algn="thaiDist"/>
            <a:endParaRPr lang="en-US" sz="24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2. </a:t>
            </a: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การปฏิบัติหน้าที่ของผู้บริหารที่เป็นพฤติกรรมที่เข้าข่ายการทุจริต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เชิงนโยบายซึ่งมีลักษณะเป็นการทุจริตที่เกิดจากความสัมพันธ์เกื้อหนุนกันระหว่างผู้บริหารของหน่วยงานกับผู้มีส่วนได้ส่วนเสียที่เป็นหน่วยธุรกิจเอกชน เพื่อเอื้อผลประโยชน์ในสัญญาโครงการ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หรือสัมปทานของหน่วยงาน แลกเปลี่ยนกับการกำหนดนโยบาย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หรือการอนุมัติใดๆ ของผู้บริหารของหน่วยงาน</a:t>
            </a:r>
            <a:endParaRPr lang="en-US" sz="24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endParaRPr lang="th-TH" sz="24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" name="TextBox 22"/>
          <p:cNvSpPr txBox="1">
            <a:spLocks noChangeArrowheads="1"/>
          </p:cNvSpPr>
          <p:nvPr/>
        </p:nvSpPr>
        <p:spPr bwMode="auto">
          <a:xfrm>
            <a:off x="1187450" y="6381750"/>
            <a:ext cx="542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IIT</a:t>
            </a:r>
            <a:endParaRPr lang="th-TH" sz="2400" b="1">
              <a:solidFill>
                <a:srgbClr val="0000FF"/>
              </a:solidFill>
            </a:endParaRPr>
          </a:p>
        </p:txBody>
      </p:sp>
      <p:sp>
        <p:nvSpPr>
          <p:cNvPr id="26628" name="TextBox 30"/>
          <p:cNvSpPr txBox="1">
            <a:spLocks noChangeArrowheads="1"/>
          </p:cNvSpPr>
          <p:nvPr/>
        </p:nvSpPr>
        <p:spPr bwMode="auto">
          <a:xfrm>
            <a:off x="3433763" y="5229225"/>
            <a:ext cx="1327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IIT/EBIT</a:t>
            </a:r>
            <a:endParaRPr lang="th-TH" sz="2400" b="1">
              <a:solidFill>
                <a:srgbClr val="0000FF"/>
              </a:solidFill>
            </a:endParaRPr>
          </a:p>
        </p:txBody>
      </p:sp>
      <p:sp>
        <p:nvSpPr>
          <p:cNvPr id="26629" name="TextBox 32"/>
          <p:cNvSpPr txBox="1">
            <a:spLocks noChangeArrowheads="1"/>
          </p:cNvSpPr>
          <p:nvPr/>
        </p:nvSpPr>
        <p:spPr bwMode="auto">
          <a:xfrm>
            <a:off x="5076825" y="1844675"/>
            <a:ext cx="1327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IIT/EBIT</a:t>
            </a:r>
            <a:endParaRPr lang="th-TH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80975" y="260350"/>
            <a:ext cx="8713788" cy="523875"/>
          </a:xfrm>
          <a:prstGeom prst="rect">
            <a:avLst/>
          </a:prstGeom>
          <a:solidFill>
            <a:srgbClr val="E8F44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thai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th-TH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ดัชนีวัฒนธรรมคุณธรรมองค์กร (</a:t>
            </a:r>
            <a:r>
              <a:rPr lang="en-US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Integrity Culture</a:t>
            </a:r>
            <a:r>
              <a:rPr lang="th-TH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Index</a:t>
            </a:r>
            <a:r>
              <a:rPr lang="th-TH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 spc="-15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6088" y="1628775"/>
            <a:ext cx="8429625" cy="440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thaiDist"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พฤติกรรมและทัศนคติในการปฏิบัติงานที่มีการปลูกฝัง สั่งสอน หรือถ่ายทอดแก่กันของเจ้าหน้าที่ในหน่วยงาน จนกลายเป็นแนวทางปฏิบัติประจำหรือวัฒนธรรมของหน่วยงาน ซึ่งวัฒนธรรมเหล่านั้นควรจะเป็นการปฏิบัติตนหรือทัศนคติที่ดี เป็นการกล่อมเกลาทางสังคม(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Socialization) 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ให้ไม่ยอมรับพฤติกรรมการทุจริตต่างๆ ในหน่วยงาน จนกระทั่งไม่ทนต่อการทุจริต และก่อให้เกิดการลงโทษทางสังคม (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Social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Sanction)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ส่งผลทำให้เจ้าหน้าที่ในหน่วยงานเกิดความอายหรือความกลัว</a:t>
            </a:r>
            <a:b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ที่จะกระทำการทุจริตได้</a:t>
            </a:r>
            <a:endParaRPr lang="th-TH" b="1" dirty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652" name="TextBox 11"/>
          <p:cNvSpPr txBox="1">
            <a:spLocks noChangeArrowheads="1"/>
          </p:cNvSpPr>
          <p:nvPr/>
        </p:nvSpPr>
        <p:spPr bwMode="auto">
          <a:xfrm>
            <a:off x="222250" y="238125"/>
            <a:ext cx="792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 4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179388" y="1268413"/>
            <a:ext cx="8721725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2.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ะบวนการของหน่วยงานที่จะต้องปลูกฝังและสร้างให้เกิดวัฒนธรรมทางความคิดแยกแยะผลประโยชน์ส่วนตนกับผลประโยชน์ส่วนรวมให้ได้ ซึ่งถือเป็นการป้องกันการทุจริตตั้งแต่รากฐานของพฤติกรรมการทุจริต</a:t>
            </a:r>
          </a:p>
          <a:p>
            <a:pPr algn="thaiDist"/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3.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กระบวนการของหน่วยงานที่มีการกำหนดแผนการป้องกันและปราบปรามการทุจริตในหน่วยงาน</a:t>
            </a:r>
          </a:p>
          <a:p>
            <a:pPr algn="thaiDist"/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4.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การมีกระบวนการตรวจสอบถ่วงดุลภายในที่เข้มแข็งและ</a:t>
            </a:r>
            <a:b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มีประสิทธิภาพ ซึ่งจะทำให้เจ้าหน้าที่ในหน่วยงานเห็นความสำคัญและเกิดความตระหนักถึงผลของการทุจริต</a:t>
            </a:r>
            <a:b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จนก่อให้เกิดเป็นวัฒนธรรมในการร่วม</a:t>
            </a:r>
            <a:endParaRPr lang="th-TH"/>
          </a:p>
        </p:txBody>
      </p:sp>
      <p:sp>
        <p:nvSpPr>
          <p:cNvPr id="5" name="TextBox 4"/>
          <p:cNvSpPr txBox="1"/>
          <p:nvPr/>
        </p:nvSpPr>
        <p:spPr>
          <a:xfrm>
            <a:off x="180975" y="260350"/>
            <a:ext cx="8713788" cy="523875"/>
          </a:xfrm>
          <a:prstGeom prst="rect">
            <a:avLst/>
          </a:prstGeom>
          <a:solidFill>
            <a:srgbClr val="E8F44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thai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th-TH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ดัชนีวัฒนธรรมคุณธรรมองค์กร (</a:t>
            </a:r>
            <a:r>
              <a:rPr lang="en-US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Integrity Culture</a:t>
            </a:r>
            <a:r>
              <a:rPr lang="th-TH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Index</a:t>
            </a:r>
            <a:r>
              <a:rPr lang="th-TH" b="1" spc="-15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 spc="-15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676" name="TextBox 11"/>
          <p:cNvSpPr txBox="1">
            <a:spLocks noChangeArrowheads="1"/>
          </p:cNvSpPr>
          <p:nvPr/>
        </p:nvSpPr>
        <p:spPr bwMode="auto">
          <a:xfrm>
            <a:off x="222250" y="238125"/>
            <a:ext cx="792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 4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9" name="TextBox 22"/>
          <p:cNvSpPr txBox="1">
            <a:spLocks noChangeArrowheads="1"/>
          </p:cNvSpPr>
          <p:nvPr/>
        </p:nvSpPr>
        <p:spPr bwMode="auto">
          <a:xfrm>
            <a:off x="468313" y="2420938"/>
            <a:ext cx="1447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EIT/EBIT</a:t>
            </a:r>
            <a:endParaRPr lang="th-TH" sz="2400" b="1">
              <a:solidFill>
                <a:srgbClr val="0000FF"/>
              </a:solidFill>
            </a:endParaRPr>
          </a:p>
        </p:txBody>
      </p:sp>
      <p:sp>
        <p:nvSpPr>
          <p:cNvPr id="29700" name="TextBox 30"/>
          <p:cNvSpPr txBox="1">
            <a:spLocks noChangeArrowheads="1"/>
          </p:cNvSpPr>
          <p:nvPr/>
        </p:nvSpPr>
        <p:spPr bwMode="auto">
          <a:xfrm>
            <a:off x="5148263" y="2220913"/>
            <a:ext cx="541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IIT</a:t>
            </a:r>
            <a:endParaRPr lang="th-TH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circl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43"/>
          <p:cNvSpPr txBox="1">
            <a:spLocks noChangeArrowheads="1"/>
          </p:cNvSpPr>
          <p:nvPr/>
        </p:nvSpPr>
        <p:spPr bwMode="auto">
          <a:xfrm>
            <a:off x="39688" y="57150"/>
            <a:ext cx="8947150" cy="523875"/>
          </a:xfrm>
          <a:prstGeom prst="rect">
            <a:avLst/>
          </a:prstGeom>
          <a:solidFill>
            <a:srgbClr val="E8F4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คุณธรรมการทำงานในหน่วยงาน </a:t>
            </a:r>
            <a:r>
              <a:rPr lang="th-TH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Work Integrity</a:t>
            </a:r>
            <a:r>
              <a:rPr lang="th-TH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Index</a:t>
            </a:r>
            <a:r>
              <a:rPr lang="th-TH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3" name="TextBox 26"/>
          <p:cNvSpPr txBox="1">
            <a:spLocks noChangeArrowheads="1"/>
          </p:cNvSpPr>
          <p:nvPr/>
        </p:nvSpPr>
        <p:spPr bwMode="auto">
          <a:xfrm>
            <a:off x="187325" y="176213"/>
            <a:ext cx="792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 5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153988" y="981075"/>
            <a:ext cx="8821737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กระบวนการของหน่วยงานที่แสดงถึงการให้ความสำคัญกับการปฏิบัติงาน โดยการกำหนดให้มีคู่มือหรือมาตรฐานการปฏิบัติงานที่ชัดเจน</a:t>
            </a:r>
          </a:p>
          <a:p>
            <a:pPr algn="thaiDist"/>
            <a:endParaRPr lang="en-US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2.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ฤติกรรมของเจ้าหน้าที่ในหน่วยงานที่มีการปฏิบัติงานตามคู่มือหรือมาตรฐานการปฏิบัติงานอย่างเคร่งครัดอยู่เสมอ และจะต้องเป็นการปฏิบัติงานอย่างเป็นธรรมและเท่าเทียมกัน</a:t>
            </a:r>
          </a:p>
          <a:p>
            <a:pPr algn="thaiDist"/>
            <a:endParaRPr lang="en-US" sz="12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3.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กระบวนการของหน่วยงานที่แสดงถึงการมีคุณธรรมในการบริหารงานบุคคลภายในหน่วยงาน ทั้งในด้านการบริหารทรัพยากรบุคคล เช่น การบรรจุ แต่งตั้ง โยกย้าย พิจารณาความดีความชอบ เป็นต้น กระบวนการสร้างแรงจูงใจและความก้าวหน้าในสายงาน และในด้านการพัฒนาสมรรถนะเจ้าหน้าที่</a:t>
            </a:r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43"/>
          <p:cNvSpPr txBox="1">
            <a:spLocks noChangeArrowheads="1"/>
          </p:cNvSpPr>
          <p:nvPr/>
        </p:nvSpPr>
        <p:spPr bwMode="auto">
          <a:xfrm>
            <a:off x="39688" y="57150"/>
            <a:ext cx="8947150" cy="523875"/>
          </a:xfrm>
          <a:prstGeom prst="rect">
            <a:avLst/>
          </a:prstGeom>
          <a:solidFill>
            <a:srgbClr val="E8F4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คุณธรรมการทำงานในหน่วยงาน </a:t>
            </a:r>
            <a:r>
              <a:rPr lang="th-TH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Work Integrity</a:t>
            </a:r>
            <a:r>
              <a:rPr lang="th-TH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Index</a:t>
            </a:r>
            <a:r>
              <a:rPr lang="th-TH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th-TH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747" name="TextBox 26"/>
          <p:cNvSpPr txBox="1">
            <a:spLocks noChangeArrowheads="1"/>
          </p:cNvSpPr>
          <p:nvPr/>
        </p:nvSpPr>
        <p:spPr bwMode="auto">
          <a:xfrm>
            <a:off x="187325" y="176213"/>
            <a:ext cx="7921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5400" b="1">
                <a:latin typeface="Wide Latin" pitchFamily="18" charset="0"/>
                <a:ea typeface="Arial Unicode MS" pitchFamily="34" charset="-128"/>
                <a:cs typeface="Arial Unicode MS" pitchFamily="34" charset="-128"/>
              </a:rPr>
              <a:t> 5</a:t>
            </a:r>
            <a:endParaRPr lang="th-TH" b="1">
              <a:latin typeface="Wide Lati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187325" y="981075"/>
            <a:ext cx="866298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กระบวนการของหน่วยงานที่แสดงถึงการมีคุณธรรมในการบริหารงบประมาณ การใช้จ่ายเงินงบประมาณจะต้องเป็นไปอย่างโปร่งใส และจะต้องพิจารณาใช้จ่ายในสิ่งที่จำเป็นต่อการดำเนินงานตามภารกิจ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ของหน่วยงานอย่างคุ้มค่ามากที่สุด</a:t>
            </a:r>
          </a:p>
          <a:p>
            <a:pPr algn="thaiDist"/>
            <a:endParaRPr lang="en-US" sz="24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5. </a:t>
            </a: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พฤติกรรมของหัวหน้างานที่แสดงถึงการมีคุณธรรมในการสั่งงานหรือมอบหมายงานให้แก่ผู้ใต้บังคับบัญชา ที่จะต้องคำนึงถึงขอบเขตอำนาจหน้าที่ตามกฎหมายของผู้รับมอบหมายงาน มีความเป็นธรรม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แก่ผู้รับมอบหมายงานทุกคนอย่างเท่าเทียม มีการสื่อสารและเอาใจใส่ ติดตามในการมอบหมายงานที่ได้มอบหมายไป ตลอดจนรับผิดชอบ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ในผลของงานที่ได้มอบหมายไปด้วย</a:t>
            </a:r>
          </a:p>
          <a:p>
            <a:pPr algn="thaiDist"/>
            <a:endParaRPr lang="en-US" sz="24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6. </a:t>
            </a: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ะบวนการของหน่วยงานที่แสดงถึงการให้ความสำคัญกับสภาพแวดล้อมที่เอื้ออำนวยและส่งเสริมการปฏิบัติงานของเจ้าหน้าที่</a:t>
            </a:r>
            <a:b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ในหน่วยงาน</a:t>
            </a:r>
            <a:endParaRPr lang="en-US" sz="24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7204" t="3000" r="7912" b="2213"/>
          <a:stretch>
            <a:fillRect/>
          </a:stretch>
        </p:blipFill>
        <p:spPr bwMode="auto">
          <a:xfrm>
            <a:off x="3325813" y="1298575"/>
            <a:ext cx="5802312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0" y="1412875"/>
            <a:ext cx="3325813" cy="4032250"/>
          </a:xfrm>
          <a:prstGeom prst="rect">
            <a:avLst/>
          </a:prstGeom>
          <a:solidFill>
            <a:srgbClr val="FFECA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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แบบสำรวจหลักฐาน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เชิงประจักษ์  ( </a:t>
            </a:r>
            <a:r>
              <a:rPr lang="en-US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EBIT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endParaRPr lang="th-TH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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แบบสำรวจความคิดเห็น</a:t>
            </a:r>
          </a:p>
          <a:p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ผู้มีส่วนได้ส่วนเสียภายใน (</a:t>
            </a:r>
            <a:r>
              <a:rPr lang="en-US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IIT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endParaRPr lang="th-TH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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แบบสำรวจความคิดเห็น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ผู้มีส่วนได้ส่วนเสียภายนอก (</a:t>
            </a:r>
            <a:r>
              <a:rPr lang="en-US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EIT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endParaRPr lang="th-TH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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 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ข้อมูลการชี้มูลความผิดของสำนักงาน ป.ป.ช. และสำนักงาน ป.ป.ท.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342900" y="80963"/>
            <a:ext cx="878522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แผนภาพการประเมินคุณธรรมและความโปร่งใสในการดำเนินงาน</a:t>
            </a:r>
            <a:br>
              <a:rPr lang="th-TH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ของหน่วยงาน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/>
          </p:cNvPicPr>
          <p:nvPr/>
        </p:nvPicPr>
        <p:blipFill>
          <a:blip r:embed="rId2"/>
          <a:srcRect l="2599" t="3581" r="3339" b="328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0"/>
          <p:cNvSpPr txBox="1">
            <a:spLocks noChangeArrowheads="1"/>
          </p:cNvSpPr>
          <p:nvPr/>
        </p:nvSpPr>
        <p:spPr bwMode="auto">
          <a:xfrm>
            <a:off x="-3175" y="4994275"/>
            <a:ext cx="9144000" cy="1754188"/>
          </a:xfrm>
          <a:prstGeom prst="rect">
            <a:avLst/>
          </a:prstGeom>
          <a:solidFill>
            <a:srgbClr val="85D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3600" b="1">
                <a:latin typeface="FreesiaUPC" pitchFamily="34" charset="-34"/>
                <a:cs typeface="FreesiaUPC" pitchFamily="34" charset="-34"/>
              </a:rPr>
              <a:t>เป็นเครื่องมือวัดระดับคุณธรรมและความโปร่งใสของหน่วยงานภาครัฐ เพียงเครื่องมือเดียวที่ได้มาตรฐาน และเป็นที่ยอมรับ</a:t>
            </a:r>
          </a:p>
          <a:p>
            <a:r>
              <a:rPr lang="th-TH" sz="3600" b="1">
                <a:latin typeface="FreesiaUPC" pitchFamily="34" charset="-34"/>
                <a:cs typeface="FreesiaUPC" pitchFamily="34" charset="-34"/>
              </a:rPr>
              <a:t>ในระดับประเทศ</a:t>
            </a:r>
            <a:endParaRPr lang="th-TH" sz="4000" b="1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2"/>
          <a:srcRect t="16177" r="16835" b="5060"/>
          <a:stretch>
            <a:fillRect/>
          </a:stretch>
        </p:blipFill>
        <p:spPr bwMode="auto">
          <a:xfrm>
            <a:off x="2813050" y="0"/>
            <a:ext cx="420846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796" name="Group 3"/>
          <p:cNvGrpSpPr>
            <a:grpSpLocks/>
          </p:cNvGrpSpPr>
          <p:nvPr/>
        </p:nvGrpSpPr>
        <p:grpSpPr bwMode="auto">
          <a:xfrm>
            <a:off x="250825" y="2730500"/>
            <a:ext cx="8559800" cy="2020888"/>
            <a:chOff x="292100" y="4725988"/>
            <a:chExt cx="8559800" cy="2020887"/>
          </a:xfrm>
        </p:grpSpPr>
        <p:sp>
          <p:nvSpPr>
            <p:cNvPr id="5" name="Teardrop 4"/>
            <p:cNvSpPr/>
            <p:nvPr/>
          </p:nvSpPr>
          <p:spPr>
            <a:xfrm>
              <a:off x="292100" y="4892676"/>
              <a:ext cx="2520950" cy="1800224"/>
            </a:xfrm>
            <a:prstGeom prst="teardrop">
              <a:avLst/>
            </a:prstGeom>
            <a:solidFill>
              <a:srgbClr val="65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IIT :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Internal Integrity and Transparency Assessment</a:t>
              </a:r>
              <a:endPara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" name="Teardrop 5"/>
            <p:cNvSpPr/>
            <p:nvPr/>
          </p:nvSpPr>
          <p:spPr>
            <a:xfrm>
              <a:off x="2965450" y="4905376"/>
              <a:ext cx="2519363" cy="1800224"/>
            </a:xfrm>
            <a:prstGeom prst="teardrop">
              <a:avLst/>
            </a:prstGeom>
            <a:solidFill>
              <a:srgbClr val="82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EIT :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External Integrity and Transparency Assessment</a:t>
              </a:r>
              <a:endPara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Teardrop 6"/>
            <p:cNvSpPr/>
            <p:nvPr/>
          </p:nvSpPr>
          <p:spPr>
            <a:xfrm>
              <a:off x="5946775" y="4725988"/>
              <a:ext cx="2905125" cy="2020887"/>
            </a:xfrm>
            <a:prstGeom prst="teardrop">
              <a:avLst/>
            </a:prstGeom>
            <a:solidFill>
              <a:srgbClr val="B4E9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EBIT :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Evidence-Based Integrity and Transparency Assessment</a:t>
              </a:r>
              <a:endPara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ocument 4"/>
          <p:cNvSpPr/>
          <p:nvPr/>
        </p:nvSpPr>
        <p:spPr>
          <a:xfrm>
            <a:off x="106363" y="188913"/>
            <a:ext cx="4608512" cy="1223962"/>
          </a:xfrm>
          <a:prstGeom prst="flowChartDocument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sz="36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th-TH" sz="4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กระทรวงสาธารณสุข</a:t>
            </a:r>
          </a:p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819" name="TextBox 8"/>
          <p:cNvSpPr txBox="1">
            <a:spLocks noChangeArrowheads="1"/>
          </p:cNvSpPr>
          <p:nvPr/>
        </p:nvSpPr>
        <p:spPr bwMode="auto">
          <a:xfrm>
            <a:off x="4859338" y="185738"/>
            <a:ext cx="2505075" cy="1016000"/>
          </a:xfrm>
          <a:prstGeom prst="rect">
            <a:avLst/>
          </a:prstGeom>
          <a:solidFill>
            <a:srgbClr val="FAB4F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KPIs</a:t>
            </a:r>
            <a:endParaRPr lang="th-TH" sz="60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820" name="TextBox 13"/>
          <p:cNvSpPr txBox="1">
            <a:spLocks noChangeArrowheads="1"/>
          </p:cNvSpPr>
          <p:nvPr/>
        </p:nvSpPr>
        <p:spPr bwMode="auto">
          <a:xfrm>
            <a:off x="4878388" y="2841625"/>
            <a:ext cx="2124075" cy="585788"/>
          </a:xfrm>
          <a:prstGeom prst="rect">
            <a:avLst/>
          </a:prstGeom>
          <a:solidFill>
            <a:srgbClr val="B4E95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มาตรา 44</a:t>
            </a:r>
          </a:p>
        </p:txBody>
      </p:sp>
      <p:sp>
        <p:nvSpPr>
          <p:cNvPr id="34821" name="TextBox 14"/>
          <p:cNvSpPr txBox="1">
            <a:spLocks noChangeArrowheads="1"/>
          </p:cNvSpPr>
          <p:nvPr/>
        </p:nvSpPr>
        <p:spPr bwMode="auto">
          <a:xfrm>
            <a:off x="4859338" y="5764213"/>
            <a:ext cx="3035300" cy="830262"/>
          </a:xfrm>
          <a:prstGeom prst="rect">
            <a:avLst/>
          </a:prstGeom>
          <a:solidFill>
            <a:srgbClr val="829B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คำรับรอง/</a:t>
            </a:r>
          </a:p>
          <a:p>
            <a:pPr algn="ctr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ตรวจราชการ</a:t>
            </a:r>
          </a:p>
        </p:txBody>
      </p:sp>
      <p:grpSp>
        <p:nvGrpSpPr>
          <p:cNvPr id="34822" name="กลุ่ม 10"/>
          <p:cNvGrpSpPr>
            <a:grpSpLocks/>
          </p:cNvGrpSpPr>
          <p:nvPr/>
        </p:nvGrpSpPr>
        <p:grpSpPr bwMode="auto">
          <a:xfrm>
            <a:off x="315913" y="2081213"/>
            <a:ext cx="1119187" cy="1190625"/>
            <a:chOff x="9212263" y="4212990"/>
            <a:chExt cx="1528309" cy="1495828"/>
          </a:xfrm>
        </p:grpSpPr>
        <p:sp>
          <p:nvSpPr>
            <p:cNvPr id="11" name="Oval 17"/>
            <p:cNvSpPr/>
            <p:nvPr/>
          </p:nvSpPr>
          <p:spPr>
            <a:xfrm>
              <a:off x="9212263" y="4318695"/>
              <a:ext cx="1528309" cy="13901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6000" dirty="0"/>
            </a:p>
          </p:txBody>
        </p:sp>
        <p:sp>
          <p:nvSpPr>
            <p:cNvPr id="34833" name="Rectangle 20"/>
            <p:cNvSpPr>
              <a:spLocks noChangeArrowheads="1"/>
            </p:cNvSpPr>
            <p:nvPr/>
          </p:nvSpPr>
          <p:spPr bwMode="auto">
            <a:xfrm>
              <a:off x="9617843" y="4212990"/>
              <a:ext cx="655949" cy="1323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8000" b="1">
                  <a:solidFill>
                    <a:schemeClr val="bg1"/>
                  </a:solidFill>
                  <a:latin typeface="FreesiaUPC" pitchFamily="34" charset="-34"/>
                  <a:cs typeface="FreesiaUPC" pitchFamily="34" charset="-34"/>
                </a:rPr>
                <a:t>1</a:t>
              </a:r>
            </a:p>
          </p:txBody>
        </p:sp>
      </p:grpSp>
      <p:grpSp>
        <p:nvGrpSpPr>
          <p:cNvPr id="34823" name="กลุ่ม 10"/>
          <p:cNvGrpSpPr>
            <a:grpSpLocks/>
          </p:cNvGrpSpPr>
          <p:nvPr/>
        </p:nvGrpSpPr>
        <p:grpSpPr bwMode="auto">
          <a:xfrm>
            <a:off x="361950" y="4532313"/>
            <a:ext cx="1119188" cy="1323975"/>
            <a:chOff x="9212263" y="4160769"/>
            <a:chExt cx="1528309" cy="1662744"/>
          </a:xfrm>
        </p:grpSpPr>
        <p:sp>
          <p:nvSpPr>
            <p:cNvPr id="15" name="Oval 17"/>
            <p:cNvSpPr/>
            <p:nvPr/>
          </p:nvSpPr>
          <p:spPr>
            <a:xfrm>
              <a:off x="9212263" y="4318271"/>
              <a:ext cx="1528309" cy="13896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6000" dirty="0"/>
            </a:p>
          </p:txBody>
        </p:sp>
        <p:sp>
          <p:nvSpPr>
            <p:cNvPr id="34831" name="Rectangle 20"/>
            <p:cNvSpPr>
              <a:spLocks noChangeArrowheads="1"/>
            </p:cNvSpPr>
            <p:nvPr/>
          </p:nvSpPr>
          <p:spPr bwMode="auto">
            <a:xfrm>
              <a:off x="9497950" y="4160769"/>
              <a:ext cx="895734" cy="166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8000" b="1">
                  <a:solidFill>
                    <a:schemeClr val="bg1"/>
                  </a:solidFill>
                  <a:latin typeface="FreesiaUPC" pitchFamily="34" charset="-34"/>
                  <a:cs typeface="FreesiaUPC" pitchFamily="34" charset="-34"/>
                </a:rPr>
                <a:t>2</a:t>
              </a:r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315913" y="4051300"/>
            <a:ext cx="8531225" cy="0"/>
          </a:xfrm>
          <a:prstGeom prst="line">
            <a:avLst/>
          </a:prstGeom>
          <a:ln w="28575">
            <a:solidFill>
              <a:srgbClr val="829B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5" name="TextBox 17"/>
          <p:cNvSpPr txBox="1">
            <a:spLocks noChangeArrowheads="1"/>
          </p:cNvSpPr>
          <p:nvPr/>
        </p:nvSpPr>
        <p:spPr bwMode="auto">
          <a:xfrm>
            <a:off x="1544638" y="2214563"/>
            <a:ext cx="7334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>
              <a:tabLst>
                <a:tab pos="449263" algn="l"/>
              </a:tabLst>
            </a:pPr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ตัวชี้วัดที่ 8 </a:t>
            </a:r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ระดับคุณธรรมและความโปร่งใสในการดำเนินงานของหน่วยงาน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11313" y="4754563"/>
            <a:ext cx="7334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>
              <a:tabLst>
                <a:tab pos="987425" algn="l"/>
              </a:tabLst>
              <a:defRPr/>
            </a:pPr>
            <a:r>
              <a:rPr lang="th-TH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ตัวชี้วัดที่ 79 </a:t>
            </a:r>
            <a:r>
              <a:rPr lang="th-TH" sz="2400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ร้อยละของหน่วยงานในสังกัดกระทรวงสาธารณสุข </a:t>
            </a:r>
            <a:r>
              <a:rPr lang="th-TH" sz="2400" spc="3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ผ่าน</a:t>
            </a:r>
            <a:r>
              <a:rPr lang="th-TH" sz="2400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เกณฑ์การประเมิน </a:t>
            </a:r>
            <a:r>
              <a:rPr lang="en-US" sz="2400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sz="2400" spc="3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34827" name="กลุ่ม 10"/>
          <p:cNvGrpSpPr>
            <a:grpSpLocks/>
          </p:cNvGrpSpPr>
          <p:nvPr/>
        </p:nvGrpSpPr>
        <p:grpSpPr bwMode="auto">
          <a:xfrm>
            <a:off x="6573838" y="700088"/>
            <a:ext cx="2255837" cy="1446212"/>
            <a:chOff x="8405649" y="4212990"/>
            <a:chExt cx="3080341" cy="1817356"/>
          </a:xfrm>
        </p:grpSpPr>
        <p:sp>
          <p:nvSpPr>
            <p:cNvPr id="18" name="Oval 17"/>
            <p:cNvSpPr/>
            <p:nvPr/>
          </p:nvSpPr>
          <p:spPr>
            <a:xfrm>
              <a:off x="9212044" y="4318719"/>
              <a:ext cx="1528248" cy="13904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6000" dirty="0"/>
            </a:p>
          </p:txBody>
        </p:sp>
        <p:sp>
          <p:nvSpPr>
            <p:cNvPr id="34829" name="Rectangle 20"/>
            <p:cNvSpPr>
              <a:spLocks noChangeArrowheads="1"/>
            </p:cNvSpPr>
            <p:nvPr/>
          </p:nvSpPr>
          <p:spPr bwMode="auto">
            <a:xfrm>
              <a:off x="8405649" y="4212990"/>
              <a:ext cx="3080341" cy="1817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8800" b="1">
                  <a:latin typeface="FreesiaUPC" pitchFamily="34" charset="-34"/>
                  <a:cs typeface="FreesiaUPC" pitchFamily="34" charset="-34"/>
                </a:rPr>
                <a:t>2</a:t>
              </a:r>
              <a:r>
                <a:rPr lang="en-US" sz="8800" b="1">
                  <a:solidFill>
                    <a:schemeClr val="bg1"/>
                  </a:solidFill>
                  <a:latin typeface="FreesiaUPC" pitchFamily="34" charset="-34"/>
                  <a:cs typeface="FreesiaUPC" pitchFamily="34" charset="-34"/>
                </a:rPr>
                <a:t>56</a:t>
              </a:r>
              <a:r>
                <a:rPr lang="en-US" sz="8800" b="1">
                  <a:latin typeface="FreesiaUPC" pitchFamily="34" charset="-34"/>
                  <a:cs typeface="FreesiaUPC" pitchFamily="34" charset="-34"/>
                </a:rPr>
                <a:t>0</a:t>
              </a: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7"/>
          <p:cNvSpPr txBox="1">
            <a:spLocks noChangeArrowheads="1"/>
          </p:cNvSpPr>
          <p:nvPr/>
        </p:nvSpPr>
        <p:spPr bwMode="gray">
          <a:xfrm>
            <a:off x="0" y="42863"/>
            <a:ext cx="4419600" cy="830262"/>
          </a:xfrm>
          <a:prstGeom prst="rect">
            <a:avLst/>
          </a:prstGeom>
          <a:solidFill>
            <a:srgbClr val="F94DB3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th-TH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เป้าหมาย </a:t>
            </a: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KPI 8</a:t>
            </a:r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214313" y="1387475"/>
            <a:ext cx="8712200" cy="1878013"/>
            <a:chOff x="340057" y="1695576"/>
            <a:chExt cx="8497556" cy="1877440"/>
          </a:xfrm>
        </p:grpSpPr>
        <p:sp>
          <p:nvSpPr>
            <p:cNvPr id="5" name="Down Arrow 4"/>
            <p:cNvSpPr/>
            <p:nvPr/>
          </p:nvSpPr>
          <p:spPr bwMode="auto">
            <a:xfrm rot="16200000">
              <a:off x="2551601" y="2022568"/>
              <a:ext cx="790334" cy="450581"/>
            </a:xfrm>
            <a:prstGeom prst="down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/>
            </a:p>
          </p:txBody>
        </p:sp>
        <p:sp>
          <p:nvSpPr>
            <p:cNvPr id="2" name="Flowchart: Document 1"/>
            <p:cNvSpPr/>
            <p:nvPr/>
          </p:nvSpPr>
          <p:spPr>
            <a:xfrm>
              <a:off x="340057" y="1773340"/>
              <a:ext cx="2209550" cy="1182326"/>
            </a:xfrm>
            <a:prstGeom prst="flowChartDocument">
              <a:avLst/>
            </a:prstGeom>
            <a:solidFill>
              <a:srgbClr val="0057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40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ระดับกรม</a:t>
              </a:r>
              <a:endParaRPr lang="th-TH" sz="4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3356318" y="1709860"/>
              <a:ext cx="2441808" cy="1102975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กรมวิชาการ </a:t>
              </a:r>
            </a:p>
            <a:p>
              <a:pPr algn="ctr">
                <a:defRPr/>
              </a:pPr>
              <a:r>
                <a:rPr lang="th-TH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9 หน่วยงาน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084578" y="1695576"/>
              <a:ext cx="2753035" cy="1877440"/>
            </a:xfrm>
            <a:prstGeom prst="roundRect">
              <a:avLst/>
            </a:prstGeom>
            <a:solidFill>
              <a:srgbClr val="FFE1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หน่วยงานในกำกับ </a:t>
              </a:r>
            </a:p>
            <a:p>
              <a:pPr>
                <a:defRPr/>
              </a:pPr>
              <a:r>
                <a: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องค์การมหาชน รัฐวิสาหกิจ </a:t>
              </a:r>
            </a:p>
            <a:p>
              <a:pPr>
                <a:defRPr/>
              </a:pPr>
              <a:r>
                <a: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(7 หน่วยงาน)</a:t>
              </a:r>
            </a:p>
          </p:txBody>
        </p:sp>
      </p:grpSp>
      <p:grpSp>
        <p:nvGrpSpPr>
          <p:cNvPr id="35844" name="Group 7"/>
          <p:cNvGrpSpPr>
            <a:grpSpLocks/>
          </p:cNvGrpSpPr>
          <p:nvPr/>
        </p:nvGrpSpPr>
        <p:grpSpPr bwMode="auto">
          <a:xfrm>
            <a:off x="158750" y="3957638"/>
            <a:ext cx="8712200" cy="2611437"/>
            <a:chOff x="213930" y="3714910"/>
            <a:chExt cx="8713061" cy="2612298"/>
          </a:xfrm>
        </p:grpSpPr>
        <p:sp>
          <p:nvSpPr>
            <p:cNvPr id="39" name="Down Arrow 38"/>
            <p:cNvSpPr/>
            <p:nvPr/>
          </p:nvSpPr>
          <p:spPr bwMode="auto">
            <a:xfrm rot="16200000">
              <a:off x="2392898" y="5283134"/>
              <a:ext cx="790836" cy="442957"/>
            </a:xfrm>
            <a:prstGeom prst="downArrow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/>
            </a:p>
          </p:txBody>
        </p:sp>
        <p:grpSp>
          <p:nvGrpSpPr>
            <p:cNvPr id="35851" name="Group 6"/>
            <p:cNvGrpSpPr>
              <a:grpSpLocks/>
            </p:cNvGrpSpPr>
            <p:nvPr/>
          </p:nvGrpSpPr>
          <p:grpSpPr bwMode="auto">
            <a:xfrm>
              <a:off x="3229977" y="4630350"/>
              <a:ext cx="5697014" cy="1696858"/>
              <a:chOff x="7174669" y="5694908"/>
              <a:chExt cx="4526542" cy="969962"/>
            </a:xfrm>
          </p:grpSpPr>
          <p:sp>
            <p:nvSpPr>
              <p:cNvPr id="17" name="Equal 16"/>
              <p:cNvSpPr/>
              <p:nvPr/>
            </p:nvSpPr>
            <p:spPr bwMode="auto">
              <a:xfrm>
                <a:off x="7175067" y="6016737"/>
                <a:ext cx="581537" cy="370362"/>
              </a:xfrm>
              <a:prstGeom prst="mathEqual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th-TH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 bwMode="auto">
              <a:xfrm>
                <a:off x="7832292" y="5694486"/>
                <a:ext cx="1343462" cy="970384"/>
              </a:xfrm>
              <a:prstGeom prst="ellipse">
                <a:avLst/>
              </a:prstGeom>
              <a:solidFill>
                <a:srgbClr val="FFE181"/>
              </a:solidFill>
              <a:ln w="381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th-TH" sz="4000" b="1" dirty="0" err="1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สสจ</a:t>
                </a:r>
                <a:r>
                  <a:rPr lang="th-TH" sz="40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.</a:t>
                </a:r>
                <a:endParaRPr lang="th-TH" sz="4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8" name="Plus 17"/>
              <p:cNvSpPr/>
              <p:nvPr/>
            </p:nvSpPr>
            <p:spPr bwMode="auto">
              <a:xfrm>
                <a:off x="9250181" y="5965903"/>
                <a:ext cx="698853" cy="432089"/>
              </a:xfrm>
              <a:prstGeom prst="mathPlus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th-TH"/>
              </a:p>
            </p:txBody>
          </p:sp>
          <p:sp>
            <p:nvSpPr>
              <p:cNvPr id="20" name="Round Same Side Corner Rectangle 19"/>
              <p:cNvSpPr/>
              <p:nvPr/>
            </p:nvSpPr>
            <p:spPr bwMode="auto">
              <a:xfrm>
                <a:off x="9973001" y="5813401"/>
                <a:ext cx="1728210" cy="810621"/>
              </a:xfrm>
              <a:prstGeom prst="round2SameRect">
                <a:avLst/>
              </a:prstGeom>
              <a:solidFill>
                <a:srgbClr val="65D7FF"/>
              </a:solidFill>
              <a:ln w="3810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  <a:p>
                <a:pPr algn="ctr">
                  <a:defRPr/>
                </a:pPr>
                <a:r>
                  <a:rPr lang="th-TH" sz="32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รพศ./</a:t>
                </a:r>
                <a:r>
                  <a:rPr lang="th-TH" sz="3200" b="1" dirty="0" err="1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รพท</a:t>
                </a:r>
                <a:r>
                  <a:rPr lang="th-TH" sz="3200" b="1" dirty="0">
                    <a:solidFill>
                      <a:schemeClr val="tx1"/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.</a:t>
                </a:r>
                <a:endParaRPr lang="th-TH" sz="36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  <a:p>
                <a:pPr algn="ctr">
                  <a:defRPr/>
                </a:pPr>
                <a:endParaRPr lang="th-TH" sz="2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42" name="Flowchart: Document 41"/>
            <p:cNvSpPr/>
            <p:nvPr/>
          </p:nvSpPr>
          <p:spPr>
            <a:xfrm>
              <a:off x="213930" y="4564502"/>
              <a:ext cx="2176678" cy="1454629"/>
            </a:xfrm>
            <a:prstGeom prst="flowChartDocumen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3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ระดับจังหวัด</a:t>
              </a:r>
              <a:endParaRPr lang="th-TH" sz="3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863506" y="3714910"/>
              <a:ext cx="2098882" cy="104809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4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th-TH" sz="4400" b="1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สสจ</a:t>
              </a:r>
              <a:r>
                <a:rPr lang="th-TH" sz="44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.</a:t>
              </a:r>
              <a:endParaRPr lang="th-TH" sz="4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9" name="Chevron 8"/>
          <p:cNvSpPr/>
          <p:nvPr/>
        </p:nvSpPr>
        <p:spPr>
          <a:xfrm>
            <a:off x="4970463" y="42863"/>
            <a:ext cx="461962" cy="830262"/>
          </a:xfrm>
          <a:prstGeom prst="chevron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5683250" y="57150"/>
            <a:ext cx="3249613" cy="1139825"/>
          </a:xfrm>
          <a:prstGeom prst="flowChartDocument">
            <a:avLst/>
          </a:prstGeom>
          <a:solidFill>
            <a:srgbClr val="B4E955"/>
          </a:solidFill>
          <a:ln>
            <a:solidFill>
              <a:srgbClr val="B4E9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4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92 หน่วยงาน</a:t>
            </a:r>
          </a:p>
        </p:txBody>
      </p:sp>
      <p:sp>
        <p:nvSpPr>
          <p:cNvPr id="47" name="Chevron 46"/>
          <p:cNvSpPr/>
          <p:nvPr/>
        </p:nvSpPr>
        <p:spPr>
          <a:xfrm>
            <a:off x="4627563" y="42863"/>
            <a:ext cx="463550" cy="830262"/>
          </a:xfrm>
          <a:prstGeom prst="chevron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34925" y="1276350"/>
            <a:ext cx="9144000" cy="2298700"/>
          </a:xfrm>
          <a:custGeom>
            <a:avLst/>
            <a:gdLst>
              <a:gd name="connsiteX0" fmla="*/ 0 w 9144000"/>
              <a:gd name="connsiteY0" fmla="*/ 0 h 2298105"/>
              <a:gd name="connsiteX1" fmla="*/ 9144000 w 9144000"/>
              <a:gd name="connsiteY1" fmla="*/ 0 h 2298105"/>
              <a:gd name="connsiteX2" fmla="*/ 9144000 w 9144000"/>
              <a:gd name="connsiteY2" fmla="*/ 2298105 h 2298105"/>
              <a:gd name="connsiteX3" fmla="*/ 0 w 9144000"/>
              <a:gd name="connsiteY3" fmla="*/ 2298105 h 2298105"/>
              <a:gd name="connsiteX4" fmla="*/ 0 w 9144000"/>
              <a:gd name="connsiteY4" fmla="*/ 0 h 2298105"/>
              <a:gd name="connsiteX0" fmla="*/ 0 w 9144000"/>
              <a:gd name="connsiteY0" fmla="*/ 0 h 2298105"/>
              <a:gd name="connsiteX1" fmla="*/ 9144000 w 9144000"/>
              <a:gd name="connsiteY1" fmla="*/ 0 h 2298105"/>
              <a:gd name="connsiteX2" fmla="*/ 9144000 w 9144000"/>
              <a:gd name="connsiteY2" fmla="*/ 2298105 h 2298105"/>
              <a:gd name="connsiteX3" fmla="*/ 55418 w 9144000"/>
              <a:gd name="connsiteY3" fmla="*/ 1757778 h 2298105"/>
              <a:gd name="connsiteX4" fmla="*/ 0 w 9144000"/>
              <a:gd name="connsiteY4" fmla="*/ 0 h 229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2298105">
                <a:moveTo>
                  <a:pt x="0" y="0"/>
                </a:moveTo>
                <a:lnTo>
                  <a:pt x="9144000" y="0"/>
                </a:lnTo>
                <a:lnTo>
                  <a:pt x="9144000" y="2298105"/>
                </a:lnTo>
                <a:lnTo>
                  <a:pt x="55418" y="1757778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88" y="3716338"/>
            <a:ext cx="9094787" cy="2978150"/>
          </a:xfrm>
          <a:custGeom>
            <a:avLst/>
            <a:gdLst>
              <a:gd name="connsiteX0" fmla="*/ 0 w 9157855"/>
              <a:gd name="connsiteY0" fmla="*/ 0 h 2978376"/>
              <a:gd name="connsiteX1" fmla="*/ 9157855 w 9157855"/>
              <a:gd name="connsiteY1" fmla="*/ 0 h 2978376"/>
              <a:gd name="connsiteX2" fmla="*/ 9157855 w 9157855"/>
              <a:gd name="connsiteY2" fmla="*/ 2978376 h 2978376"/>
              <a:gd name="connsiteX3" fmla="*/ 0 w 9157855"/>
              <a:gd name="connsiteY3" fmla="*/ 2978376 h 2978376"/>
              <a:gd name="connsiteX4" fmla="*/ 0 w 9157855"/>
              <a:gd name="connsiteY4" fmla="*/ 0 h 2978376"/>
              <a:gd name="connsiteX0" fmla="*/ 0 w 9157855"/>
              <a:gd name="connsiteY0" fmla="*/ 0 h 2978376"/>
              <a:gd name="connsiteX1" fmla="*/ 8853055 w 9157855"/>
              <a:gd name="connsiteY1" fmla="*/ 484909 h 2978376"/>
              <a:gd name="connsiteX2" fmla="*/ 9157855 w 9157855"/>
              <a:gd name="connsiteY2" fmla="*/ 2978376 h 2978376"/>
              <a:gd name="connsiteX3" fmla="*/ 0 w 9157855"/>
              <a:gd name="connsiteY3" fmla="*/ 2978376 h 2978376"/>
              <a:gd name="connsiteX4" fmla="*/ 0 w 9157855"/>
              <a:gd name="connsiteY4" fmla="*/ 0 h 2978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7855" h="2978376">
                <a:moveTo>
                  <a:pt x="0" y="0"/>
                </a:moveTo>
                <a:lnTo>
                  <a:pt x="8853055" y="484909"/>
                </a:lnTo>
                <a:lnTo>
                  <a:pt x="9157855" y="2978376"/>
                </a:lnTo>
                <a:lnTo>
                  <a:pt x="0" y="2978376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รูปภาพที่เกี่ยวข้อ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6775" y="1628775"/>
            <a:ext cx="294481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306638" y="428625"/>
            <a:ext cx="659765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987425" algn="l"/>
              </a:tabLst>
              <a:defRPr/>
            </a:pPr>
            <a:r>
              <a:rPr lang="th-TH" sz="3200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ร้อยละของหน่วยงานในสังกัดกระทรวงสาธารณสุข ผ่านเกณฑ์การประเมิน </a:t>
            </a:r>
            <a:r>
              <a:rPr lang="en-US" sz="3200" b="1" spc="3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sz="32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868" name="AutoShape 4" descr="ผลการค้นหารูปภาพสำหรับ การ์ตูน animation disney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36869" name="AutoShape 6" descr="ผลการค้นหารูปภาพสำหรับ การ์ตูน animation disney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1" name="Oval 20"/>
          <p:cNvSpPr/>
          <p:nvPr/>
        </p:nvSpPr>
        <p:spPr>
          <a:xfrm>
            <a:off x="508000" y="304800"/>
            <a:ext cx="1798638" cy="1755775"/>
          </a:xfrm>
          <a:prstGeom prst="ellipse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KPI 79</a:t>
            </a:r>
            <a:endParaRPr lang="th-TH" sz="40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68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518025"/>
            <a:ext cx="47244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872" name="Group 1"/>
          <p:cNvGrpSpPr>
            <a:grpSpLocks/>
          </p:cNvGrpSpPr>
          <p:nvPr/>
        </p:nvGrpSpPr>
        <p:grpSpPr bwMode="auto">
          <a:xfrm>
            <a:off x="342900" y="2847975"/>
            <a:ext cx="5668963" cy="1616075"/>
            <a:chOff x="5345113" y="5002213"/>
            <a:chExt cx="3770312" cy="1616075"/>
          </a:xfrm>
        </p:grpSpPr>
        <p:sp>
          <p:nvSpPr>
            <p:cNvPr id="10" name="Rectangle 9"/>
            <p:cNvSpPr/>
            <p:nvPr/>
          </p:nvSpPr>
          <p:spPr>
            <a:xfrm>
              <a:off x="6343913" y="5002213"/>
              <a:ext cx="2771512" cy="9144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thaiDist">
                <a:tabLst>
                  <a:tab pos="1074738" algn="l"/>
                  <a:tab pos="1349375" algn="l"/>
                </a:tabLst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การพัฒนาระบบ</a:t>
              </a:r>
              <a:r>
                <a:rPr lang="th-TH" sz="1800" b="1" dirty="0" err="1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ธรรมาภิ</a:t>
              </a: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บาลและคุณภาพการบริหารจัดการภาครัฐ</a:t>
              </a:r>
              <a:endParaRPr lang="th-TH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45113" y="5002213"/>
              <a:ext cx="914335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2400" b="1" dirty="0">
                  <a:solidFill>
                    <a:schemeClr val="bg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แผนที่ 1</a:t>
              </a:r>
              <a:r>
                <a:rPr lang="th-TH" sz="2000" b="1" dirty="0">
                  <a:solidFill>
                    <a:schemeClr val="bg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45113" y="5997576"/>
              <a:ext cx="3770312" cy="620712"/>
            </a:xfrm>
            <a:prstGeom prst="rect">
              <a:avLst/>
            </a:prstGeom>
            <a:solidFill>
              <a:srgbClr val="65D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ITA</a:t>
              </a:r>
              <a:endPara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15875" y="109538"/>
            <a:ext cx="3214688" cy="554037"/>
          </a:xfrm>
          <a:prstGeom prst="rect">
            <a:avLst/>
          </a:prstGeom>
          <a:solidFill>
            <a:srgbClr val="E8F4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15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มาตรการ 3 ป. 1 ค.</a:t>
            </a:r>
          </a:p>
          <a:p>
            <a:pPr algn="ctr"/>
            <a:r>
              <a:rPr lang="th-TH" sz="15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ในการป้องกัน ปราบปรามการทุจริต</a:t>
            </a:r>
          </a:p>
        </p:txBody>
      </p:sp>
      <p:cxnSp>
        <p:nvCxnSpPr>
          <p:cNvPr id="6" name="Elbow Connector 5"/>
          <p:cNvCxnSpPr/>
          <p:nvPr/>
        </p:nvCxnSpPr>
        <p:spPr>
          <a:xfrm>
            <a:off x="3225800" y="419100"/>
            <a:ext cx="889000" cy="334963"/>
          </a:xfrm>
          <a:prstGeom prst="bentConnector3">
            <a:avLst>
              <a:gd name="adj1" fmla="val 50000"/>
            </a:avLst>
          </a:prstGeom>
          <a:ln w="28575">
            <a:solidFill>
              <a:srgbClr val="00999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92" name="TextBox 11"/>
          <p:cNvSpPr txBox="1">
            <a:spLocks noChangeArrowheads="1"/>
          </p:cNvSpPr>
          <p:nvPr/>
        </p:nvSpPr>
        <p:spPr bwMode="auto">
          <a:xfrm>
            <a:off x="4154488" y="449263"/>
            <a:ext cx="1800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 2" pitchFamily="18" charset="2"/>
              <a:buChar char="Þ"/>
            </a:pPr>
            <a:r>
              <a:rPr lang="th-TH" b="1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ป้องกัน</a:t>
            </a:r>
          </a:p>
        </p:txBody>
      </p:sp>
      <p:sp>
        <p:nvSpPr>
          <p:cNvPr id="37893" name="TextBox 13"/>
          <p:cNvSpPr txBox="1">
            <a:spLocks noChangeArrowheads="1"/>
          </p:cNvSpPr>
          <p:nvPr/>
        </p:nvSpPr>
        <p:spPr bwMode="auto">
          <a:xfrm>
            <a:off x="3302000" y="115888"/>
            <a:ext cx="2265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 2" pitchFamily="18" charset="2"/>
              <a:buChar char="Þ"/>
            </a:pPr>
            <a:r>
              <a:rPr lang="th-TH" sz="1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ปลุก/ปลูกจิตสำนึก</a:t>
            </a:r>
          </a:p>
        </p:txBody>
      </p:sp>
      <p:cxnSp>
        <p:nvCxnSpPr>
          <p:cNvPr id="19" name="Elbow Connector 18"/>
          <p:cNvCxnSpPr/>
          <p:nvPr/>
        </p:nvCxnSpPr>
        <p:spPr>
          <a:xfrm rot="16200000" flipH="1">
            <a:off x="4976019" y="812007"/>
            <a:ext cx="698500" cy="900112"/>
          </a:xfrm>
          <a:prstGeom prst="bentConnector2">
            <a:avLst/>
          </a:prstGeom>
          <a:ln w="28575">
            <a:solidFill>
              <a:srgbClr val="00999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867400" y="163513"/>
            <a:ext cx="3276600" cy="647700"/>
          </a:xfrm>
          <a:prstGeom prst="rect">
            <a:avLst/>
          </a:prstGeom>
          <a:solidFill>
            <a:srgbClr val="FFE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กลยุทธ์การป้องกัน</a:t>
            </a:r>
          </a:p>
          <a:p>
            <a:pPr algn="ctr"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ตามแนวนโยบายรัฐบาล</a:t>
            </a:r>
            <a:r>
              <a:rPr lang="th-TH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23025" y="1398588"/>
            <a:ext cx="2692400" cy="1439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thaiDist"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การประเมินคุณธรรมและ</a:t>
            </a:r>
            <a:b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ความโปร่งใสในการดำเนินงานของหน่วยงานภาครัฐ </a:t>
            </a:r>
          </a:p>
          <a:p>
            <a:pPr algn="thaiDist">
              <a:defRPr/>
            </a:pPr>
            <a:endParaRPr lang="th-TH" sz="4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sz="12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12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Integrity and Transparency Assessment</a:t>
            </a:r>
            <a:r>
              <a:rPr lang="th-TH" sz="12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867400" y="1398588"/>
            <a:ext cx="555625" cy="1439862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</a:p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</a:t>
            </a:r>
          </a:p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</a:t>
            </a:r>
            <a:endParaRPr lang="th-TH" sz="32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78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2563" y="3027363"/>
            <a:ext cx="39116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7899" name="Group 42"/>
          <p:cNvGrpSpPr>
            <a:grpSpLocks/>
          </p:cNvGrpSpPr>
          <p:nvPr/>
        </p:nvGrpSpPr>
        <p:grpSpPr bwMode="auto">
          <a:xfrm>
            <a:off x="201613" y="3651250"/>
            <a:ext cx="5078412" cy="2297113"/>
            <a:chOff x="4059002" y="129299"/>
            <a:chExt cx="5079229" cy="2128882"/>
          </a:xfrm>
        </p:grpSpPr>
        <p:pic>
          <p:nvPicPr>
            <p:cNvPr id="37911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9002" y="240892"/>
              <a:ext cx="1683337" cy="1078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912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42339" y="129299"/>
              <a:ext cx="1714980" cy="1189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913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10583" y="143813"/>
              <a:ext cx="1727648" cy="1175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914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609832" y="1106053"/>
              <a:ext cx="1339516" cy="1141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915" name="Picture 1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944764" y="1106053"/>
              <a:ext cx="1484017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916" name="Picture 1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199177" y="1134932"/>
              <a:ext cx="1630235" cy="111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7900" name="Picture 2"/>
          <p:cNvPicPr>
            <a:picLocks noChangeAspect="1" noChangeArrowheads="1"/>
          </p:cNvPicPr>
          <p:nvPr/>
        </p:nvPicPr>
        <p:blipFill>
          <a:blip r:embed="rId9"/>
          <a:srcRect b="10291"/>
          <a:stretch>
            <a:fillRect/>
          </a:stretch>
        </p:blipFill>
        <p:spPr bwMode="auto">
          <a:xfrm>
            <a:off x="303213" y="2767013"/>
            <a:ext cx="3811587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4" name="Rectangle 1043"/>
          <p:cNvSpPr/>
          <p:nvPr/>
        </p:nvSpPr>
        <p:spPr>
          <a:xfrm>
            <a:off x="6343650" y="5002213"/>
            <a:ext cx="2771775" cy="914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thaiDist">
              <a:tabLst>
                <a:tab pos="1074738" algn="l"/>
                <a:tab pos="1349375" algn="l"/>
              </a:tabLst>
              <a:defRPr/>
            </a:pPr>
            <a:r>
              <a:rPr lang="th-TH" sz="1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การพัฒนาระบบ</a:t>
            </a:r>
            <a:r>
              <a:rPr lang="th-TH" sz="1600" b="1" dirty="0" err="1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ธรรมาภิ</a:t>
            </a:r>
            <a:r>
              <a:rPr lang="th-TH" sz="1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บาลและคุณภาพการบริหารจัดการภาครัฐ</a:t>
            </a:r>
            <a:endParaRPr lang="th-TH" sz="16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45" name="Rectangle 1044"/>
          <p:cNvSpPr/>
          <p:nvPr/>
        </p:nvSpPr>
        <p:spPr>
          <a:xfrm>
            <a:off x="5345113" y="500221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แผนที่ 12</a:t>
            </a:r>
          </a:p>
        </p:txBody>
      </p:sp>
      <p:cxnSp>
        <p:nvCxnSpPr>
          <p:cNvPr id="72" name="Elbow Connector 71"/>
          <p:cNvCxnSpPr/>
          <p:nvPr/>
        </p:nvCxnSpPr>
        <p:spPr>
          <a:xfrm flipV="1">
            <a:off x="5311775" y="3540125"/>
            <a:ext cx="833438" cy="509588"/>
          </a:xfrm>
          <a:prstGeom prst="bentConnector3">
            <a:avLst>
              <a:gd name="adj1" fmla="val 50000"/>
            </a:avLst>
          </a:prstGeom>
          <a:ln w="28575">
            <a:solidFill>
              <a:srgbClr val="00999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904" name="Picture 2"/>
          <p:cNvPicPr>
            <a:picLocks noChangeAspect="1"/>
          </p:cNvPicPr>
          <p:nvPr/>
        </p:nvPicPr>
        <p:blipFill>
          <a:blip r:embed="rId10"/>
          <a:srcRect l="5103"/>
          <a:stretch>
            <a:fillRect/>
          </a:stretch>
        </p:blipFill>
        <p:spPr bwMode="auto">
          <a:xfrm>
            <a:off x="-11113" y="663575"/>
            <a:ext cx="3543301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own Arrow 1"/>
          <p:cNvSpPr/>
          <p:nvPr/>
        </p:nvSpPr>
        <p:spPr>
          <a:xfrm>
            <a:off x="6813550" y="931863"/>
            <a:ext cx="1106488" cy="290512"/>
          </a:xfrm>
          <a:prstGeom prst="downArrow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906" name="TextBox 6"/>
          <p:cNvSpPr txBox="1">
            <a:spLocks noChangeArrowheads="1"/>
          </p:cNvSpPr>
          <p:nvPr/>
        </p:nvSpPr>
        <p:spPr bwMode="auto">
          <a:xfrm>
            <a:off x="3344863" y="1108075"/>
            <a:ext cx="1155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 2" pitchFamily="18" charset="2"/>
              <a:buChar char="Þ"/>
            </a:pPr>
            <a:r>
              <a:rPr lang="th-TH" sz="1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เครือข่าย</a:t>
            </a:r>
          </a:p>
        </p:txBody>
      </p:sp>
      <p:sp>
        <p:nvSpPr>
          <p:cNvPr id="37907" name="TextBox 12"/>
          <p:cNvSpPr txBox="1">
            <a:spLocks noChangeArrowheads="1"/>
          </p:cNvSpPr>
          <p:nvPr/>
        </p:nvSpPr>
        <p:spPr bwMode="auto">
          <a:xfrm>
            <a:off x="3332163" y="811213"/>
            <a:ext cx="1284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 2" pitchFamily="18" charset="2"/>
              <a:buChar char="Þ"/>
            </a:pPr>
            <a:r>
              <a:rPr lang="th-TH" sz="1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ปราบปราม</a:t>
            </a:r>
          </a:p>
        </p:txBody>
      </p:sp>
      <p:sp>
        <p:nvSpPr>
          <p:cNvPr id="3" name="TextBox 2"/>
          <p:cNvSpPr txBox="1"/>
          <p:nvPr/>
        </p:nvSpPr>
        <p:spPr>
          <a:xfrm rot="18265894">
            <a:off x="2954338" y="3159125"/>
            <a:ext cx="102393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เป้าหมาย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45113" y="5997575"/>
            <a:ext cx="3770312" cy="620713"/>
          </a:xfrm>
          <a:prstGeom prst="rect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87325" y="5997575"/>
            <a:ext cx="4903788" cy="620713"/>
          </a:xfrm>
          <a:prstGeom prst="rect">
            <a:avLst/>
          </a:prstGeom>
          <a:solidFill>
            <a:srgbClr val="FFE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sz="16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วิสัยทัศน์ </a:t>
            </a:r>
            <a:r>
              <a:rPr lang="en-US" sz="1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th-TH" sz="1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เป็นองค์กรหลักด้านสุขภาพ ที่รวมพลังสังคม เพื่อประชาชนสุขภาพดี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489075" y="1217613"/>
            <a:ext cx="4124325" cy="547687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sz="24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เกณฑ์เป้าหมาย ร้อยละ 85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77800" y="1606550"/>
            <a:ext cx="1020763" cy="14811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396 </a:t>
            </a:r>
          </a:p>
          <a:p>
            <a:pPr algn="ctr">
              <a:defRPr/>
            </a:pPr>
            <a:r>
              <a:rPr lang="th-TH" sz="32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แห่ง</a:t>
            </a:r>
          </a:p>
        </p:txBody>
      </p:sp>
      <p:sp>
        <p:nvSpPr>
          <p:cNvPr id="38916" name="TextBox 59"/>
          <p:cNvSpPr txBox="1">
            <a:spLocks noChangeArrowheads="1"/>
          </p:cNvSpPr>
          <p:nvPr/>
        </p:nvSpPr>
        <p:spPr bwMode="auto">
          <a:xfrm>
            <a:off x="1858963" y="1865313"/>
            <a:ext cx="3168650" cy="2060575"/>
          </a:xfrm>
          <a:prstGeom prst="rect">
            <a:avLst/>
          </a:prstGeom>
          <a:solidFill>
            <a:srgbClr val="B3D7C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กรมวิชาการ		9     กรม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สสจ. 		76   จังหวัด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(สสจ.+รพศ.+รพท.)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สสอ.		152  แห่ง 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รพช.	            152  แห่ง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หน่วยงานในกำกับฯ	3    แห่ง 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องค์การมหาชน	3    แห่ง </a:t>
            </a:r>
          </a:p>
          <a:p>
            <a:pPr>
              <a:tabLst>
                <a:tab pos="1160463" algn="l"/>
              </a:tabLst>
            </a:pP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รัฐวิสาหกิจ 		1    แห่ง</a:t>
            </a:r>
          </a:p>
        </p:txBody>
      </p:sp>
      <p:sp>
        <p:nvSpPr>
          <p:cNvPr id="86" name="Oval 85"/>
          <p:cNvSpPr/>
          <p:nvPr/>
        </p:nvSpPr>
        <p:spPr>
          <a:xfrm>
            <a:off x="95250" y="115888"/>
            <a:ext cx="1320800" cy="1225550"/>
          </a:xfrm>
          <a:prstGeom prst="ellipse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KPI 79</a:t>
            </a:r>
            <a:endParaRPr lang="th-TH" sz="32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04" name="Elbow Connector 103"/>
          <p:cNvCxnSpPr/>
          <p:nvPr/>
        </p:nvCxnSpPr>
        <p:spPr>
          <a:xfrm rot="10800000">
            <a:off x="1266825" y="2909888"/>
            <a:ext cx="542925" cy="503237"/>
          </a:xfrm>
          <a:prstGeom prst="bentConnector3">
            <a:avLst>
              <a:gd name="adj1" fmla="val 50000"/>
            </a:avLst>
          </a:prstGeom>
          <a:ln w="38100">
            <a:solidFill>
              <a:srgbClr val="0066FF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489075" y="260350"/>
            <a:ext cx="5511800" cy="936625"/>
          </a:xfrm>
          <a:prstGeom prst="rect">
            <a:avLst/>
          </a:prstGeom>
          <a:solidFill>
            <a:srgbClr val="E8F4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987425" algn="l"/>
              </a:tabLst>
              <a:defRPr/>
            </a:pPr>
            <a:r>
              <a:rPr lang="th-TH" sz="2000" b="1" spc="3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ร้อยละของหน่วยงานในสังกัดกระทรวงสาธารณสุข </a:t>
            </a:r>
          </a:p>
          <a:p>
            <a:pPr>
              <a:tabLst>
                <a:tab pos="987425" algn="l"/>
              </a:tabLst>
              <a:defRPr/>
            </a:pPr>
            <a:r>
              <a:rPr lang="th-TH" sz="2000" b="1" spc="3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ผ่านเกณฑ์การประเมิน </a:t>
            </a:r>
            <a:r>
              <a:rPr lang="en-US" sz="2000" b="1" spc="3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sz="2000" spc="3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77125" y="585788"/>
            <a:ext cx="1619250" cy="1509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thaiDist">
              <a:defRPr/>
            </a:pPr>
            <a:r>
              <a:rPr lang="th-TH" sz="1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ป้องกันการทุจริตผ่านกระบวนการประเมินคุณธรรมและความโปร่งใสในการดำเนินงานของหน่วยงานภาครัฐ (</a:t>
            </a:r>
            <a:r>
              <a:rPr lang="en-US" sz="1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r>
              <a:rPr lang="th-TH" sz="1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4950" y="115888"/>
            <a:ext cx="1230313" cy="360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2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มาตรการ</a:t>
            </a:r>
          </a:p>
        </p:txBody>
      </p:sp>
      <p:sp>
        <p:nvSpPr>
          <p:cNvPr id="38922" name="Rectangle 38"/>
          <p:cNvSpPr>
            <a:spLocks noChangeArrowheads="1"/>
          </p:cNvSpPr>
          <p:nvPr/>
        </p:nvSpPr>
        <p:spPr bwMode="auto">
          <a:xfrm>
            <a:off x="79375" y="4059238"/>
            <a:ext cx="2251075" cy="400050"/>
          </a:xfrm>
          <a:prstGeom prst="rect">
            <a:avLst/>
          </a:prstGeom>
          <a:solidFill>
            <a:srgbClr val="9933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 Narrow" pitchFamily="34" charset="0"/>
              </a:rPr>
              <a:t>Small Success</a:t>
            </a:r>
            <a:endParaRPr lang="th-TH" sz="200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38923" name="Group 39"/>
          <p:cNvGrpSpPr>
            <a:grpSpLocks/>
          </p:cNvGrpSpPr>
          <p:nvPr/>
        </p:nvGrpSpPr>
        <p:grpSpPr bwMode="auto">
          <a:xfrm>
            <a:off x="80963" y="5014913"/>
            <a:ext cx="8972550" cy="1843087"/>
            <a:chOff x="80768" y="5058822"/>
            <a:chExt cx="8972397" cy="1842720"/>
          </a:xfrm>
        </p:grpSpPr>
        <p:sp>
          <p:nvSpPr>
            <p:cNvPr id="37" name="Rectangle 36"/>
            <p:cNvSpPr/>
            <p:nvPr/>
          </p:nvSpPr>
          <p:spPr>
            <a:xfrm>
              <a:off x="80768" y="5058822"/>
              <a:ext cx="2165313" cy="18427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ประเมินตนเอง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ตามแบบหลักฐาน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เชิงประจักษ์</a:t>
              </a:r>
              <a:endPara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ctr">
                <a:defRPr/>
              </a:pPr>
              <a:r>
                <a:rPr lang="en-US" sz="24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EB 4 - EB 6</a:t>
              </a:r>
              <a:endParaRPr lang="en-US" sz="2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346091" y="5058822"/>
              <a:ext cx="2165313" cy="18427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ประเมินตนเอง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ตามแบบหลักฐาน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เชิงประจักษ์</a:t>
              </a:r>
              <a:endPara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ข้อ </a:t>
              </a:r>
              <a:r>
                <a:rPr lang="en-US" sz="20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EB 1 – EB 11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628877" y="5058822"/>
              <a:ext cx="2165313" cy="18427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ประเมินตนเอง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ตามแบบหลักฐาน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เชิงประจักษ์</a:t>
              </a:r>
              <a:endPara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ข้อ </a:t>
              </a:r>
              <a:r>
                <a:rPr lang="en-US" sz="20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EB 1 – EB 11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87852" y="5058822"/>
              <a:ext cx="2165313" cy="18427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ประเมินตนเอง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ตามแบบหลักฐาน</a:t>
              </a:r>
            </a:p>
            <a:p>
              <a:pPr algn="ctr">
                <a:defRPr/>
              </a:pPr>
              <a:r>
                <a:rPr lang="th-TH" sz="18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เชิงประจักษ์</a:t>
              </a:r>
              <a:endPara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ข้อ </a:t>
              </a:r>
              <a:r>
                <a:rPr lang="en-US" sz="2000" b="1" dirty="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EB 1 – EB 11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716452" y="4614913"/>
            <a:ext cx="520475" cy="461665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77754" y="4784447"/>
            <a:ext cx="520475" cy="461665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077517" y="4810635"/>
            <a:ext cx="520475" cy="461665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9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158911" y="4810635"/>
            <a:ext cx="738771" cy="461665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h-TH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12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364163" y="2159000"/>
            <a:ext cx="3689350" cy="15001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thaiDist">
              <a:defRPr/>
            </a:pPr>
            <a:r>
              <a:rPr lang="th-TH" sz="16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หน่วยงานประเมินตนเองตามแบบประเมินหลักฐานเชิงประจักษ์</a:t>
            </a:r>
            <a:r>
              <a:rPr lang="en-US" sz="16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6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จำนวน 11 ข้อใหญ่ 33 ข้อย่อย เพื่อปรับปรุงและพัฒนากระบวนการปฏิบัติงานให้เกิดความโปร่งใสและตรวจสอบได้</a:t>
            </a:r>
            <a:endParaRPr lang="en-US" sz="16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64" name="Elbow Connector 63"/>
          <p:cNvCxnSpPr>
            <a:stCxn id="3" idx="3"/>
          </p:cNvCxnSpPr>
          <p:nvPr/>
        </p:nvCxnSpPr>
        <p:spPr>
          <a:xfrm flipV="1">
            <a:off x="7000875" y="296863"/>
            <a:ext cx="739775" cy="431800"/>
          </a:xfrm>
          <a:prstGeom prst="bentConnector3">
            <a:avLst>
              <a:gd name="adj1" fmla="val 50000"/>
            </a:avLst>
          </a:prstGeom>
          <a:ln w="28575">
            <a:solidFill>
              <a:srgbClr val="3D231F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6200000" flipV="1">
            <a:off x="5744369" y="1381919"/>
            <a:ext cx="666750" cy="750888"/>
          </a:xfrm>
          <a:prstGeom prst="bentConnector2">
            <a:avLst/>
          </a:prstGeom>
          <a:ln w="28575">
            <a:solidFill>
              <a:srgbClr val="0000FF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3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675" y="3502025"/>
            <a:ext cx="3743325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68263" y="3209925"/>
            <a:ext cx="1303337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ปี 2560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 l="23070" t="5954" r="23648" b="6230"/>
          <a:stretch>
            <a:fillRect/>
          </a:stretch>
        </p:blipFill>
        <p:spPr bwMode="auto">
          <a:xfrm>
            <a:off x="0" y="52388"/>
            <a:ext cx="19081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1908175" y="139700"/>
            <a:ext cx="7018338" cy="936625"/>
          </a:xfrm>
          <a:prstGeom prst="rect">
            <a:avLst/>
          </a:prstGeom>
          <a:solidFill>
            <a:srgbClr val="E8F4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987425" algn="l"/>
              </a:tabLst>
              <a:defRPr/>
            </a:pPr>
            <a:r>
              <a:rPr lang="th-TH" sz="2400" b="1" spc="3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ร้อยละของหน่วยงานในสังกัดกระทรวงสาธารณสุข ผ่านเกณฑ์การประเมิน </a:t>
            </a:r>
            <a:r>
              <a:rPr lang="en-US" sz="2400" b="1" spc="3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sz="2400" spc="3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สี่เหลี่ยมผืนผ้า 6"/>
          <p:cNvSpPr>
            <a:spLocks noChangeArrowheads="1"/>
          </p:cNvSpPr>
          <p:nvPr/>
        </p:nvSpPr>
        <p:spPr bwMode="auto">
          <a:xfrm>
            <a:off x="179388" y="2566988"/>
            <a:ext cx="2517775" cy="4000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เกณฑ์การให้คะแนน</a:t>
            </a:r>
          </a:p>
        </p:txBody>
      </p:sp>
      <p:graphicFrame>
        <p:nvGraphicFramePr>
          <p:cNvPr id="17" name="ตาราง 7"/>
          <p:cNvGraphicFramePr>
            <a:graphicFrameLocks noGrp="1"/>
          </p:cNvGraphicFramePr>
          <p:nvPr/>
        </p:nvGraphicFramePr>
        <p:xfrm>
          <a:off x="179388" y="3833813"/>
          <a:ext cx="8712200" cy="874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2440"/>
                <a:gridCol w="1742440"/>
                <a:gridCol w="1742440"/>
                <a:gridCol w="1742440"/>
                <a:gridCol w="1742440"/>
              </a:tblGrid>
              <a:tr h="4373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</a:t>
                      </a:r>
                      <a:r>
                        <a:rPr lang="th-TH" sz="2000" baseline="0" dirty="0" smtClean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h-TH" sz="2000" dirty="0" smtClean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D422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2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D422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3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D422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4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D422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5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D42266"/>
                    </a:solidFill>
                  </a:tcPr>
                </a:tc>
              </a:tr>
              <a:tr h="4373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ข้อ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EB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>
                    <a:solidFill>
                      <a:srgbClr val="CFF2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>
                    <a:solidFill>
                      <a:srgbClr val="CFF2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ข้อ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5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>
                    <a:solidFill>
                      <a:srgbClr val="CFF2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>
                    <a:solidFill>
                      <a:srgbClr val="CFF2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ข้อ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6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>
                    <a:solidFill>
                      <a:srgbClr val="CFF2A4"/>
                    </a:solidFill>
                  </a:tcPr>
                </a:tc>
              </a:tr>
            </a:tbl>
          </a:graphicData>
        </a:graphic>
      </p:graphicFrame>
      <p:sp>
        <p:nvSpPr>
          <p:cNvPr id="39961" name="TextBox 3"/>
          <p:cNvSpPr txBox="1">
            <a:spLocks noChangeArrowheads="1"/>
          </p:cNvSpPr>
          <p:nvPr/>
        </p:nvSpPr>
        <p:spPr bwMode="auto">
          <a:xfrm>
            <a:off x="179388" y="3095625"/>
            <a:ext cx="8713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ไตรมาสที่ 1  ช่วงปรับเกณฑ์การให้คะแนน </a:t>
            </a:r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 </a:t>
            </a: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ระดับ โดยกำหนดเกณฑ์การให้คะแนนดังนี้</a:t>
            </a:r>
          </a:p>
        </p:txBody>
      </p:sp>
      <p:graphicFrame>
        <p:nvGraphicFramePr>
          <p:cNvPr id="19" name="ตาราง 7"/>
          <p:cNvGraphicFramePr>
            <a:graphicFrameLocks noGrp="1"/>
          </p:cNvGraphicFramePr>
          <p:nvPr/>
        </p:nvGraphicFramePr>
        <p:xfrm>
          <a:off x="179388" y="5908675"/>
          <a:ext cx="8747125" cy="8747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9425"/>
                <a:gridCol w="1749425"/>
                <a:gridCol w="1749425"/>
                <a:gridCol w="1749425"/>
                <a:gridCol w="1749425"/>
              </a:tblGrid>
              <a:tr h="4373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</a:t>
                      </a:r>
                      <a:r>
                        <a:rPr lang="th-TH" sz="2000" baseline="0" dirty="0" smtClean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th-TH" sz="2000" dirty="0" smtClean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2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3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4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ระดับ 5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>
                    <a:solidFill>
                      <a:srgbClr val="3366FF"/>
                    </a:solidFill>
                  </a:tcPr>
                </a:tc>
              </a:tr>
              <a:tr h="4373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65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75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85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76" marR="68576" marT="0" marB="0" anchor="ctr"/>
                </a:tc>
              </a:tr>
            </a:tbl>
          </a:graphicData>
        </a:graphic>
      </p:graphicFrame>
      <p:sp>
        <p:nvSpPr>
          <p:cNvPr id="39982" name="TextBox 19"/>
          <p:cNvSpPr txBox="1">
            <a:spLocks noChangeArrowheads="1"/>
          </p:cNvSpPr>
          <p:nvPr/>
        </p:nvSpPr>
        <p:spPr bwMode="auto">
          <a:xfrm>
            <a:off x="179388" y="4981575"/>
            <a:ext cx="8747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ไตรมาสที่ 2- 4  ช่วงปรับเกณฑ์การให้คะแนน </a:t>
            </a:r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+/- </a:t>
            </a: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ร้อยละ </a:t>
            </a:r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5 </a:t>
            </a: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ต่อ 1 คะแนน</a:t>
            </a:r>
          </a:p>
          <a:p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โดยกำหนดเกณฑ์การให้คะแนนดังนี้</a:t>
            </a:r>
          </a:p>
        </p:txBody>
      </p:sp>
      <p:sp>
        <p:nvSpPr>
          <p:cNvPr id="5" name="Rectangle 4"/>
          <p:cNvSpPr/>
          <p:nvPr/>
        </p:nvSpPr>
        <p:spPr>
          <a:xfrm>
            <a:off x="2195513" y="1133475"/>
            <a:ext cx="6697662" cy="14224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th-TH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ประเมินเฉพาะหลักฐานเชิงประจักษ์ (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Evidence Based Integrity and Transparency Assessment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จำนวน 11 ข้อ (33 ข้อย่อย) </a:t>
            </a:r>
            <a:r>
              <a:rPr lang="th-TH" sz="24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27584" y="2564904"/>
          <a:ext cx="80010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63" name="TextBox 1"/>
          <p:cNvSpPr txBox="1">
            <a:spLocks noChangeArrowheads="1"/>
          </p:cNvSpPr>
          <p:nvPr/>
        </p:nvSpPr>
        <p:spPr bwMode="auto">
          <a:xfrm>
            <a:off x="179388" y="428625"/>
            <a:ext cx="8964612" cy="1384300"/>
          </a:xfrm>
          <a:prstGeom prst="rect">
            <a:avLst/>
          </a:prstGeom>
          <a:solidFill>
            <a:srgbClr val="FFE18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หลักการจัดทำรายงานตามแบบสำรวจใช้หลักฐานเชิงประจักษ์ </a:t>
            </a:r>
          </a:p>
          <a:p>
            <a:pPr algn="ctr" eaLnBrk="0" hangingPunct="0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Evidence Based Integrity and Transparency Assessment)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ปีงบประมาณ พ.ศ. 2560</a:t>
            </a:r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2700" y="404813"/>
            <a:ext cx="9144000" cy="954087"/>
          </a:xfrm>
          <a:prstGeom prst="rect">
            <a:avLst/>
          </a:prstGeom>
          <a:solidFill>
            <a:srgbClr val="B4E95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แบบสำรวจหลักฐานเชิงประจักษ์ 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Evidence – Based Integrity and Transparency Assessment (EBIT)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มี </a:t>
            </a:r>
            <a:r>
              <a:rPr lang="en-US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</a:t>
            </a:r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ส่วน</a:t>
            </a:r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179388" y="2608263"/>
            <a:ext cx="8964612" cy="831850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การดำเนินการเพื่อส่งเสริมคุณธรรมและความโปร่งใสของหน่วยงาน</a:t>
            </a:r>
          </a:p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ตามภารกิจหลัก </a:t>
            </a:r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ในปีงบประมาณ พ</a:t>
            </a:r>
            <a:r>
              <a:rPr 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ศ</a:t>
            </a:r>
            <a:r>
              <a:rPr 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2560</a:t>
            </a: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144463" y="4857750"/>
            <a:ext cx="8999537" cy="831850"/>
          </a:xfrm>
          <a:prstGeom prst="rect">
            <a:avLst/>
          </a:prstGeom>
          <a:solidFill>
            <a:srgbClr val="FFE18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การดำเนินการเพื่อส่งเสริมคุณธรรมและความโปร่งใสของหน่วยงาน</a:t>
            </a:r>
          </a:p>
          <a:p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ในภาพรวม</a:t>
            </a:r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ในปีงบประมาณ พ</a:t>
            </a:r>
            <a:r>
              <a:rPr 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h-TH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ศ</a:t>
            </a:r>
            <a:r>
              <a:rPr lang="en-US" sz="24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2560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0975" y="1844675"/>
            <a:ext cx="1944688" cy="576263"/>
          </a:xfrm>
          <a:prstGeom prst="rect">
            <a:avLst/>
          </a:prstGeom>
          <a:solidFill>
            <a:srgbClr val="829B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ส่วนที่ 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4054475"/>
            <a:ext cx="1944688" cy="576263"/>
          </a:xfrm>
          <a:prstGeom prst="rect">
            <a:avLst/>
          </a:prstGeom>
          <a:solidFill>
            <a:srgbClr val="829B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ส่วนที่ 2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0638" y="3386138"/>
            <a:ext cx="9144001" cy="20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“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ภารกิจหลัก</a:t>
            </a:r>
            <a:r>
              <a:rPr lang="en-US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หมายถึง ภารกิจของหน่วยงานตามกฎหมายจัดตั้งของหน่วยงาน ทั้งนี้ หากหน่วยงานมีภารกิจตามกฎหมายจัดตั้งมากกว่า </a:t>
            </a:r>
            <a:r>
              <a:rPr lang="en-US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ภารกิจ ให้คัดเลือกเพียงภารกิจเดียว โดยพิจารณาจากภารกิจที่หน่วยงานให้ความสำคัญมากที่สุด </a:t>
            </a:r>
            <a:r>
              <a:rPr lang="en-US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ใช้บุคลากรและทรัพยากรต่างๆ  มีการจัดสรรงบประมาณ มีระยะเวลาในการดำเนินงาน จำนวนมากที่สุด และมีความเสี่ยงที่จะเกิดการทุจริต โดยข้อคำถามที่เกี่ยวกับภารกิจหลัก ได้แก่ ข้อ </a:t>
            </a:r>
            <a:r>
              <a:rPr lang="en-US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EB1 EB2 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และ </a:t>
            </a:r>
            <a:r>
              <a:rPr lang="en-US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EB3 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ให้หน่วยงานใช้บริบทของภารกิจหลักในการตอบคำถาม ส่วนข้อคำถามที่ไม่ได้ระบุถึงภารกิจหลัก ให้ใช้บริบทภารกิจในภาพรวมของหน่วยงานในการตอบ</a:t>
            </a:r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0" y="173038"/>
            <a:ext cx="9144000" cy="523875"/>
          </a:xfrm>
          <a:prstGeom prst="rect">
            <a:avLst/>
          </a:prstGeom>
          <a:solidFill>
            <a:srgbClr val="B4E95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คำอธิบายและวิธีการตอบ</a:t>
            </a:r>
            <a:endParaRPr lang="en-US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6975"/>
            <a:ext cx="9144000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eriod"/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ใส่เครื่องหมาย 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✓ 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ลงในช่อง 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◻ 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ที่เป็นตัวเลือกคำตอบ 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มี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หรือ 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ไม่มี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 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พร้อมระบุรายกา</a:t>
            </a:r>
          </a:p>
          <a:p>
            <a:pPr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เอกสาร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หลักฐานที่อ้างอิง ทั้งนี้ หน่วยงานจะต้องแนบเอกสาร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หลักฐานที่อ้างอิงประกอบการตอบแบบสำรวจด้วย</a:t>
            </a:r>
          </a:p>
        </p:txBody>
      </p:sp>
      <p:sp>
        <p:nvSpPr>
          <p:cNvPr id="7" name="Rectangle 6"/>
          <p:cNvSpPr/>
          <p:nvPr/>
        </p:nvSpPr>
        <p:spPr>
          <a:xfrm>
            <a:off x="-9525" y="2265363"/>
            <a:ext cx="9139238" cy="93503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Tx/>
              <a:buAutoNum type="arabicPeriod" startAt="2"/>
              <a:tabLst>
                <a:tab pos="360363" algn="l"/>
              </a:tabLst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กรณีหน่วยงานไม่สามารถตอบคำถามข้อใดได้ เนื่องจากข้อจำกัดด้านกฎหมาย ขอให้	</a:t>
            </a:r>
          </a:p>
          <a:p>
            <a:pPr>
              <a:tabLst>
                <a:tab pos="360363" algn="l"/>
              </a:tabLst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หน่วยงานทำหนังสือชี้แจงโดยละเอียดพร้อมแนบเอกสาร</a:t>
            </a:r>
            <a:r>
              <a:rPr lang="en-US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หลักฐานที่เกี่ยวข้อง เพื่อให้คณะกรรมการที่เกี่ยวข้องพิจารณาการอุทธรณ์ต่อไป</a:t>
            </a:r>
          </a:p>
          <a:p>
            <a:pPr>
              <a:defRPr/>
            </a:pPr>
            <a:endParaRPr lang="th-TH" sz="18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20638" y="5626100"/>
            <a:ext cx="9164638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th-TH" sz="18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ติดเครื่องหมายที่หลักฐานในแต่ละข้อ พร้อมทำแถบสีเน้นข้อความในหลักฐานที่ใช้ตอบ </a:t>
            </a:r>
            <a:r>
              <a:rPr lang="th-TH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ทั้งนี้ เพื่อให้ผู้ตรวจประเมินสามารถพิจารณาเอกสาร</a:t>
            </a:r>
            <a:r>
              <a:rPr lang="en-US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หลักฐานได้ตรงตามวัตถุประสงค์ของข้อคำถาม และให้คะแนนอย่างแม่นตรงมากที่สุด</a:t>
            </a:r>
            <a:endParaRPr lang="en-US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en-US" sz="18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40000"/>
            <a:lumOff val="6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and Round Single Corner Rectangle 3"/>
          <p:cNvSpPr/>
          <p:nvPr/>
        </p:nvSpPr>
        <p:spPr>
          <a:xfrm flipH="1">
            <a:off x="0" y="1557338"/>
            <a:ext cx="9144000" cy="3881437"/>
          </a:xfrm>
          <a:prstGeom prst="snipRoundRect">
            <a:avLst>
              <a:gd name="adj1" fmla="val 0"/>
              <a:gd name="adj2" fmla="val 35965"/>
            </a:avLst>
          </a:prstGeom>
          <a:solidFill>
            <a:srgbClr val="11435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/>
          </a:p>
        </p:txBody>
      </p:sp>
      <p:pic>
        <p:nvPicPr>
          <p:cNvPr id="7171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2288" y="2608263"/>
            <a:ext cx="3200400" cy="32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-180975" y="2608263"/>
            <a:ext cx="5942013" cy="11080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cs typeface="Cordia New" panose="020B0304020202020204" pitchFamily="34" charset="-34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th-TH" altLang="th-TH" sz="6600" b="1" spc="600" dirty="0" smtClean="0">
                <a:solidFill>
                  <a:schemeClr val="bg1"/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ยุทธศาสตร์ชาติ</a:t>
            </a:r>
            <a:endParaRPr lang="th-TH" altLang="th-TH" sz="6600" b="1" spc="600" dirty="0">
              <a:solidFill>
                <a:schemeClr val="bg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0" y="3716338"/>
            <a:ext cx="5940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altLang="th-TH" sz="3200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ว่าด้วยการป้องกันและปราบปรามการทุจริต</a:t>
            </a:r>
          </a:p>
          <a:p>
            <a:pPr algn="ctr"/>
            <a:r>
              <a:rPr lang="th-TH" altLang="th-TH" sz="3200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ระยะที่ 3 (พ.ศ.256</a:t>
            </a:r>
            <a:r>
              <a:rPr lang="en-US" altLang="th-TH" sz="3200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0</a:t>
            </a:r>
            <a:r>
              <a:rPr lang="th-TH" altLang="th-TH" sz="3200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-256</a:t>
            </a:r>
            <a:r>
              <a:rPr lang="en-US" altLang="th-TH" sz="3200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4</a:t>
            </a:r>
            <a:r>
              <a:rPr lang="th-TH" altLang="th-TH" sz="3200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)</a:t>
            </a:r>
            <a:endParaRPr lang="en-US" altLang="th-TH" sz="3000" b="1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blackWhite">
          <a:xfrm>
            <a:off x="5721350" y="79375"/>
            <a:ext cx="3421063" cy="80486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ส่วนที่ 1</a:t>
            </a:r>
            <a:endParaRPr lang="en-US" sz="32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50" y="958850"/>
            <a:ext cx="9144000" cy="1152525"/>
          </a:xfrm>
          <a:prstGeom prst="rect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การดำเนินการเพื่อส่งเสริมคุณธรรมและความโปร่งใส</a:t>
            </a:r>
          </a:p>
          <a:p>
            <a:pPr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ของหน่วยงานตามภารกิจหลัก ในปีงบประมาณ พ</a:t>
            </a:r>
            <a:r>
              <a:rPr lang="en-US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ศ</a:t>
            </a:r>
            <a:r>
              <a:rPr lang="en-US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2560</a:t>
            </a: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50" y="2344738"/>
            <a:ext cx="7662863" cy="576262"/>
          </a:xfrm>
          <a:prstGeom prst="rect">
            <a:avLst/>
          </a:prstGeom>
          <a:solidFill>
            <a:srgbClr val="FAB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ภารกิจหลักของหน่วยงานคือ ........... </a:t>
            </a:r>
          </a:p>
        </p:txBody>
      </p:sp>
      <p:sp>
        <p:nvSpPr>
          <p:cNvPr id="6" name="Rectangle 5"/>
          <p:cNvSpPr/>
          <p:nvPr/>
        </p:nvSpPr>
        <p:spPr>
          <a:xfrm>
            <a:off x="-9525" y="3692525"/>
            <a:ext cx="9144000" cy="1008063"/>
          </a:xfrm>
          <a:prstGeom prst="rect">
            <a:avLst/>
          </a:prstGeom>
          <a:solidFill>
            <a:srgbClr val="FFE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เลือกเพียง </a:t>
            </a:r>
            <a:r>
              <a:rPr lang="en-US" sz="3200" b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th-TH" sz="3200" b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ภารกิจหลัก เท่านั้น</a:t>
            </a:r>
          </a:p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เพื่อใช้ตอบข้อ </a:t>
            </a:r>
            <a:r>
              <a:rPr lang="en-US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EB1 – EB3 </a:t>
            </a:r>
            <a:endParaRPr lang="th-TH" sz="32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13" y="5132388"/>
            <a:ext cx="9144000" cy="12398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***** กรณีที่ภารกิจหลักในการตอบข้อ </a:t>
            </a:r>
            <a:r>
              <a:rPr lang="en-US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EB1 – EB3 </a:t>
            </a:r>
            <a:endParaRPr lang="th-TH" sz="32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th-TH" sz="32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ไม่ใช่ภารกิจเดียวกัน จะไม่พิจารณาคะแนน *****</a:t>
            </a:r>
            <a:endParaRPr lang="en-US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E263DA-9D28-4D61-92D5-0342A739E065}" type="slidenum">
              <a:rPr lang="th-TH" smtClean="0">
                <a:solidFill>
                  <a:srgbClr val="898989"/>
                </a:solidFill>
              </a:rPr>
              <a:pPr/>
              <a:t>41</a:t>
            </a:fld>
            <a:endParaRPr lang="th-TH" smtClean="0">
              <a:solidFill>
                <a:srgbClr val="898989"/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blackWhite">
          <a:xfrm>
            <a:off x="0" y="1709738"/>
            <a:ext cx="9144000" cy="103346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ดัชนีความโปร่งใส</a:t>
            </a:r>
            <a:endParaRPr lang="en-US" sz="32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gray">
          <a:xfrm>
            <a:off x="2830513" y="2982913"/>
            <a:ext cx="3149600" cy="863600"/>
          </a:xfrm>
          <a:prstGeom prst="downArrow">
            <a:avLst>
              <a:gd name="adj1" fmla="val 67093"/>
              <a:gd name="adj2" fmla="val 59642"/>
            </a:avLst>
          </a:prstGeom>
          <a:gradFill rotWithShape="1">
            <a:gsLst>
              <a:gs pos="0">
                <a:schemeClr val="tx2">
                  <a:gamma/>
                  <a:tint val="63529"/>
                  <a:invGamma/>
                  <a:alpha val="12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th-TH" sz="3200">
              <a:latin typeface="Arial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blackWhite">
          <a:xfrm>
            <a:off x="2386013" y="3919538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EB 1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741363"/>
          </a:xfrm>
          <a:prstGeom prst="roundRect">
            <a:avLst>
              <a:gd name="adj" fmla="val 9106"/>
            </a:avLst>
          </a:prstGeom>
          <a:solidFill>
            <a:srgbClr val="6600CC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EB 1</a:t>
            </a:r>
            <a:r>
              <a:rPr lang="th-TH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th-TH" sz="2000" b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หน่วยงานของท่านเปิดโอกาสให้ผู้มีส่วนได้ส่วนเสียมีโอกาสเข้ามา</a:t>
            </a:r>
          </a:p>
          <a:p>
            <a:pPr eaLnBrk="0" hangingPunct="0"/>
            <a:r>
              <a:rPr lang="th-TH" sz="2000" b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มีส่วนร่วมในการดำเนินงานตามภารกิจหลักของหน่วยงานอย่างไร</a:t>
            </a:r>
            <a:endParaRPr lang="en-US" sz="2000" b="1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6083" name="TextBox 10"/>
          <p:cNvSpPr txBox="1">
            <a:spLocks noChangeArrowheads="1"/>
          </p:cNvSpPr>
          <p:nvPr/>
        </p:nvSpPr>
        <p:spPr bwMode="auto">
          <a:xfrm>
            <a:off x="0" y="1454150"/>
            <a:ext cx="9144000" cy="815975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h-TH" sz="11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เพื่อให้ผู้มีส่วนได้ส่วนเสียได้มีส่วนร่วมในการปฏิบัติราชการ</a:t>
            </a:r>
            <a:r>
              <a:rPr lang="th-TH" sz="1800" b="1" u="sng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ตามภารกิจหลัก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ของหน่วยงาน</a:t>
            </a:r>
            <a:endParaRPr lang="en-US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6084" name="TextBox 11"/>
          <p:cNvSpPr txBox="1">
            <a:spLocks noChangeArrowheads="1"/>
          </p:cNvSpPr>
          <p:nvPr/>
        </p:nvSpPr>
        <p:spPr bwMode="auto">
          <a:xfrm>
            <a:off x="0" y="3024188"/>
            <a:ext cx="9144000" cy="164623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endParaRPr lang="en-US" sz="11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ในการปฏิบัติราชการตามภารกิจหลักของหน่วยงาน หน่วยงานควรส่งเสริมให้ผู้ที่มีส่วนได้ ส่วนเสียเข้ามามีส่วนร่วมตามหลักธรรมาภิบาล ซึ่งขั้นตอน/กระบวนการต่างๆ ที่จะให้ประชาชนหรือผู้มีส่วนได้ส่วนเสียเข้ามีส่วนร่วมนั้น เริ่มจากกระบวนการมีส่วนร่วมแสดงความคิดเห็น การมีส่วนร่วมในการจัดทำแผนงาน/โครงการ การมีส่วนร่วมดำเนินการตามโครงการ การมีส่วนร่วมตรวจสอบติดตามประเมินผล และการมีส่วนร่วมในการแก้ไขพัฒนาโครงการ 	</a:t>
            </a:r>
            <a:endParaRPr lang="en-US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6085" name="TextBox 7"/>
          <p:cNvSpPr txBox="1">
            <a:spLocks noChangeArrowheads="1"/>
          </p:cNvSpPr>
          <p:nvPr/>
        </p:nvSpPr>
        <p:spPr bwMode="auto">
          <a:xfrm>
            <a:off x="0" y="5761038"/>
            <a:ext cx="9144000" cy="815975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endParaRPr lang="th-TH" sz="11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“ผู้มีส่วนได้ส่วนเสีย” หมายถึง ผู้มีส่วนได้ส่วนเสียในการปฏิบัติราชการตามภารกิจหลักของหน่วยงาน รวมถึงประชาชนหรือหน่วยงานที่เป็นผู้รับบริการตามภารกิจหลักของหน่วยงาน</a:t>
            </a:r>
            <a:endParaRPr lang="en-US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5" y="946150"/>
            <a:ext cx="4714875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วัตถุประสงค์ของคำถาม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524125"/>
            <a:ext cx="4500563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คำอธิบาย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260975"/>
            <a:ext cx="6643688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คำนิยาม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7350" y="1196975"/>
            <a:ext cx="8482013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หมายเหตุ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	</a:t>
            </a:r>
          </a:p>
          <a:p>
            <a:pPr>
              <a:defRPr/>
            </a:pPr>
            <a:endParaRPr lang="en-US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indent="-742950">
              <a:buFontTx/>
              <a:buAutoNum type="arabicPeriod"/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พิจารณาเฉพาะโครงการ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กิจกรรม ที่ดำเนินการใน</a:t>
            </a:r>
          </a:p>
          <a:p>
            <a:pPr>
              <a:defRPr/>
            </a:pPr>
            <a:r>
              <a:rPr lang="th-TH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ไตรมาส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ที่ 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และ</a:t>
            </a:r>
            <a:r>
              <a:rPr lang="th-TH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ไตรมาส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ที่ 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 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ของปีงบประมาณ พ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ศ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2560</a:t>
            </a:r>
          </a:p>
          <a:p>
            <a:pPr>
              <a:defRPr/>
            </a:pPr>
            <a:endParaRPr lang="en-US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โดยแสดงให้เห็นถึงกระบวนการมีส่วนร่วม ตั้งแต่การร่วมแสดงความคิดเห็น ร่วมจัดทำแผนงาน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โครงการ และร่วมดำเนินการ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84138" y="144463"/>
          <a:ext cx="9001125" cy="6611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139"/>
                <a:gridCol w="6059986"/>
              </a:tblGrid>
              <a:tr h="365679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66" marB="4566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66" marB="4566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85796">
                <a:tc rowSpan="2"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ผู้มีส่วนได้ส่วนเสียเข้ามา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มีส่วนร่วมใน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การแสดง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ความคิดเห็น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เกี่ยวกับ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แผนงาน/โครงการตาม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ภารกิจหลักของหน่วยงาน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66" marB="4566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หน่วยงานต้องแสดงหลักฐานเกี่ยวกับรายงานการ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ประชุม หรือโครงการ/กิจกรรมของหน่วยงานที่เกี่ยวข้อง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กับ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แผนงาน/โครงการตามภารกิจหลักของหน่วยงาน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โดยในเอกสาร/หลักฐานดังกล่าวต้องแสดง รายชื่อประชาชนหรือหน่วยงานอื่นที่มารับบริการ หรือรายชื่อของผู้มีส่วนได้ส่วนเสียของหน่วยงานที่มาเข้าร่วมการประชุมหรือเข้าร่วมในโครงการ/กิจกรรมเพื่อ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นำเสนอความคิดเห็น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เกี่ยวกับปฏิบัติราชการหรือปรับปรุงแก้ไขพัฒนาการปฏิบัติราชการในภารกิจหลักของหน่วยงานด้วย </a:t>
                      </a: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(หน่วยงานสามารถแนบภาพถ่ายที่เกี่ยวข้องเพิ่มเติมได้)</a:t>
                      </a:r>
                      <a:endParaRPr lang="en-US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66" marB="45666">
                    <a:noFill/>
                  </a:tcPr>
                </a:tc>
              </a:tr>
              <a:tr h="256046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 </a:t>
                      </a:r>
                      <a:r>
                        <a:rPr lang="en-US" sz="20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</a:t>
                      </a: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</a:t>
                      </a:r>
                      <a:r>
                        <a:rPr lang="en-US" sz="20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20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(1)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บันทึกข้อความขออนุมัติดำเนินโครงการ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โครงการ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แสดงภารกิจหลักที่เลือก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รายงานประชุม/โครงการ กิจกรรมที่แสดงชื่อผู้ใช้บริการ ผู้มีส่วนได้ส่วนเสีย มาร่วมแสดงความคิดเห็น ตามภารกิจหลักที่เลือก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ภาพถ่ายกิจกรรมประกอบเพิ่มเติม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666" marB="4566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0" y="428625"/>
          <a:ext cx="9144000" cy="6483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24"/>
                <a:gridCol w="6156176"/>
              </a:tblGrid>
              <a:tr h="365812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6" marB="4572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6" marB="4572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8277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ผู้มีส่วนได้ส่วนเสียเข้ามา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มีส่วนร่วมใน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การจัดทำ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แผนงาน/โครงการตาม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ภารกิจหลัก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ของหน่วยงาน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หรือไม่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6" marB="4572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หน่วยงานต้องแสดงหลักฐานเกี่ยวกับรายงานการประชุม หรือรายงานสรุปการร่วมจัดทำแผน/โครงการของหน่วยงานที่เกี่ยวข้องกับการปฏิบัติราชการในภารกิจหลัก โดยในเอกสารดังกล่าวต้องแสดงรายชื่อประชาชนหรือหน่วยงานอื่นที่มารับบริการ หรือรายชื่อผู้มีส่วนได้ส่วนเสียที่เข้ามามีส่วนร่วมในการ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จัดทำแผนงาน/โครงการ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หรือปรับปรุงแก้ไขพัฒนาการปฏิบัติราชการในภารกิจหลักของหน่วยงานด้วย </a:t>
                      </a: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(หน่วยงานสามารถแนบภาพถ่ายที่เกี่ยวข้องเพิ่มเติมได้)</a:t>
                      </a:r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6" marB="45726">
                    <a:noFill/>
                  </a:tcPr>
                </a:tc>
              </a:tr>
              <a:tr h="283475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บันทึกข้อความขออนุมัติดำเนินโครงการ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โครงการ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รายงานประชุม/โครงการ กิจกรรมที่แสดงชื่อผู้ใช้บริการ ผู้มีส่วนได้ส่วนเสีย มาร่วมจัดทำแผนงาน/โครงการตามภารกิจหลักที่เลือก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แผนงาน/โครงการตามภารกิจหลักที่เลือก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ภาพถ่ายกิจกรรมประกอบเพิ่มเติม</a:t>
                      </a:r>
                      <a:endParaRPr lang="th-TH" sz="1800" b="1" kern="1200" baseline="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6" marB="4572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-1588" y="500063"/>
          <a:ext cx="9117013" cy="5746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7"/>
              </a:tblGrid>
              <a:tr h="37783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16" marB="4571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16" marB="4571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3908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1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(3)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ผู้มีส่วนได้ส่วนเสียเข้ามา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มีส่วนร่วมในการ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ดำเนินการ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โครงการตาม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ภารกิจหลัก</a:t>
                      </a: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 ของหน่วยงาน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หรือไม่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16" marB="4571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หน่วยงานต้องแสดงหลักฐานเกี่ยวกับรายงานการประชุม หรือรายงานสรุปการร่วมดำเนินงานตามโครงการที่เกี่ยวข้องกับการปฏิบัติราชการในภารกิจหลัก โดยในเอกสารดังกล่าวต้องแสดงรายชื่อประชาชนหรือหน่วยงานอื่นที่มารับบริการ หรือรายชื่อผู้มีส่วนได้ส่วนเสียที่เข้ามามีส่วนร่วมในการ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ดำเนินงานตามโครงการ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หรือปรับปรุงแก้ไขพัฒนาการปฏิบัติราชการในภารกิจหลักของหน่วยงานด้วย 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(หน่วยงานสามารถแนบภาพถ่ายที่เกี่ยวข้องเพิ่มเติมได้)</a:t>
                      </a:r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16" marB="45716">
                    <a:noFill/>
                  </a:tcPr>
                </a:tc>
              </a:tr>
              <a:tr h="252983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(3)</a:t>
                      </a:r>
                    </a:p>
                    <a:p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บันทึกข้อความขออนุมัติดำเนินโครงการ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โครงการ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รายงานประชุม/โครงการ กิจกรรมที่แสดงชื่อผู้ใช้บริการ ผู้มีส่วนได้ส่วนเสียที่เข้ามาร่วมดำเนินการตามโครงการ/กิจกรรม ของภารกิจหลักที่หน่วย เลือกจากการประชุม หรือออกไปดำเนินกิจกรรมนอกสถานที่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ภาพถ่ายกิจกรรมประกอบเพิ่มเติม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16" marB="4571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307EA1-BF51-4F57-BCAE-1E769FB66813}" type="slidenum">
              <a:rPr lang="th-TH" smtClean="0">
                <a:solidFill>
                  <a:srgbClr val="898989"/>
                </a:solidFill>
              </a:rPr>
              <a:pPr/>
              <a:t>47</a:t>
            </a:fld>
            <a:endParaRPr lang="th-TH" smtClean="0">
              <a:solidFill>
                <a:srgbClr val="898989"/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blackWhite">
          <a:xfrm>
            <a:off x="0" y="1100138"/>
            <a:ext cx="9144000" cy="103346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ดัชนีคุณธรรมการทำงานในหน่วยงาน</a:t>
            </a:r>
            <a:r>
              <a:rPr lang="en-US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gray">
          <a:xfrm>
            <a:off x="2830513" y="2373313"/>
            <a:ext cx="3149600" cy="863600"/>
          </a:xfrm>
          <a:prstGeom prst="downArrow">
            <a:avLst>
              <a:gd name="adj1" fmla="val 67093"/>
              <a:gd name="adj2" fmla="val 59642"/>
            </a:avLst>
          </a:prstGeom>
          <a:gradFill rotWithShape="1">
            <a:gsLst>
              <a:gs pos="0">
                <a:schemeClr val="tx2">
                  <a:gamma/>
                  <a:tint val="63529"/>
                  <a:invGamma/>
                  <a:alpha val="12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th-TH" sz="3200">
              <a:latin typeface="Arial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blackWhite">
          <a:xfrm>
            <a:off x="2386013" y="3309938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EB 2 - EB 3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AutoShape 4"/>
          <p:cNvSpPr>
            <a:spLocks noChangeArrowheads="1"/>
          </p:cNvSpPr>
          <p:nvPr/>
        </p:nvSpPr>
        <p:spPr bwMode="blackWhite">
          <a:xfrm>
            <a:off x="-9525" y="80963"/>
            <a:ext cx="9144000" cy="857250"/>
          </a:xfrm>
          <a:prstGeom prst="roundRect">
            <a:avLst>
              <a:gd name="adj" fmla="val 9106"/>
            </a:avLst>
          </a:prstGeom>
          <a:solidFill>
            <a:srgbClr val="990033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cs typeface="+mj-cs"/>
              </a:rPr>
              <a:t>EB 2</a:t>
            </a:r>
            <a:r>
              <a:rPr lang="th-TH" sz="2000" b="1" dirty="0">
                <a:solidFill>
                  <a:schemeClr val="bg1"/>
                </a:solidFill>
                <a:latin typeface="Tahoma" pitchFamily="34" charset="0"/>
                <a:cs typeface="+mj-cs"/>
              </a:rPr>
              <a:t> </a:t>
            </a:r>
            <a:r>
              <a:rPr lang="th-TH" sz="2000" b="1" dirty="0">
                <a:solidFill>
                  <a:schemeClr val="bg1"/>
                </a:solidFill>
                <a:latin typeface="Arial" charset="0"/>
                <a:cs typeface="+mj-cs"/>
              </a:rPr>
              <a:t>หน่วยงานของท่านมีการปฏิบัติงานตามคู่มือหรือมาตรฐานการปฏิบัติงาน</a:t>
            </a:r>
          </a:p>
          <a:p>
            <a:pPr eaLnBrk="0" hangingPunct="0">
              <a:defRPr/>
            </a:pPr>
            <a:r>
              <a:rPr lang="th-TH" sz="2000" b="1" dirty="0">
                <a:solidFill>
                  <a:schemeClr val="bg1"/>
                </a:solidFill>
                <a:latin typeface="Arial" charset="0"/>
                <a:cs typeface="+mj-cs"/>
              </a:rPr>
              <a:t>ตามภารกิจหลักอย่างไร</a:t>
            </a:r>
            <a:endParaRPr lang="en-US" sz="2000" b="1" dirty="0">
              <a:solidFill>
                <a:schemeClr val="bg1"/>
              </a:solidFill>
              <a:latin typeface="Tahoma" pitchFamily="34" charset="0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485900"/>
            <a:ext cx="9144000" cy="584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anchor="ctr">
            <a:spAutoFit/>
          </a:bodyPr>
          <a:lstStyle/>
          <a:p>
            <a:pPr algn="thaiDist"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 เพื่อให้เจ้าหน้าที่ผู้ปฏิบัติงานในภารกิจตามที่กฎหมายกำหนดของหน่วยงานให้บริการอย่างมีมาตรฐานการปฏิบัติงาน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687638"/>
            <a:ext cx="9144000" cy="25542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คู่มือหรือมาตรฐานการปฏิบัติงาน (</a:t>
            </a:r>
            <a:r>
              <a:rPr lang="en-US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Work Manual</a:t>
            </a: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เป็นเอกสารที่ระบุถึงขั้นตอนและรายละเอียดของกระบวนการปฏิบัติงานตามภารกิจต่างๆ ของหน่วยงาน เพื่อให้เจ้าหน้าที่ในหน่วยงานยึดถือเป็นแนวทางในการปฏิบัติงานตามภารกิจหลักให้เป็นมาตรฐานเดียวกัน 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หน่วยงานต้องแสดงหลักฐานเกี่ยวกับคู่มือการปฏิบัติงาน หรือคู่มือกำหนดมาตรฐานการปฏิบัติงานตามภารกิจหลักของหน่วยงานเลือกมาตอบในข้อ </a:t>
            </a:r>
            <a:r>
              <a:rPr lang="en-US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</a:t>
            </a: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</a:t>
            </a:r>
            <a:r>
              <a:rPr lang="en-US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EB</a:t>
            </a: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3 หรือหนังสือสั่งการให้ปฏิบัติหน้าที่ตามภารกิจหลักของหน่วยงานที่ระบุถึงมาตรฐานในการปฏิบัติงาน การประเมินการปฏิบัติงาน หรือวิธีการวัดผลในการปฏิบัติงานตามภารกิจหลัก ซึ่งหน่วยงานต้องดำเนินการจัดทำขึ้นมา เพื่อให้เจ้าหน้าที่ในหน่วยงานยึดถือเป็นแนวทางในการปฏิบัติงานตามภารกิจหลักให้เป็นมาตรฐานเดียวกัน โดยต้องมีสาระสำคัญเกี่ยวกับผลผลิตและผลลัพธ์ของการปฏิบัติงาน ตลอดจนปัญหาอุปสรรคและแนวทางในการพัฒนาปรับปรุงการปฏิบัติงาน ทั้งนี้ เพื่อให้เห็นถึงการปฏิบัติงานตามภารกิจหลักที่เป็นมาตรฐานเดียวกันของบุคลากรภายในหน่วยงาน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5" y="1044575"/>
            <a:ext cx="4714875" cy="400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244725"/>
            <a:ext cx="4500563" cy="400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คำอธิบาย</a:t>
            </a:r>
            <a:endParaRPr lang="en-US" sz="2000" dirty="0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9525" y="5565775"/>
            <a:ext cx="6643688" cy="4000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9525" y="6027738"/>
            <a:ext cx="9144000" cy="8302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“ภารกิจหลัก”  หมายถึง  ภารกิจที่มีจำนวนบุคลากร มีการจัดสรรงบประมาณ หรือระยะเวลาในการดำเนินงานตามภารกิจนั้นๆ มากกว่าภารกิจอื่น และ </a:t>
            </a:r>
            <a:r>
              <a:rPr lang="th-TH" sz="16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หน่วยงานต้องใช้ภารกิจหลักที่ระบุไว้หน้า</a:t>
            </a:r>
            <a:br>
              <a:rPr lang="th-TH" sz="16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6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แบบสำรวจการใช้หลักฐานเชิงประจักษ์ (</a:t>
            </a:r>
            <a:r>
              <a:rPr lang="en-US" sz="16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Evidence-based</a:t>
            </a:r>
            <a:r>
              <a:rPr lang="th-TH" sz="16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ตอบคำถามในข้อ </a:t>
            </a:r>
            <a:r>
              <a:rPr lang="en-US" sz="16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EB2</a:t>
            </a:r>
            <a:endParaRPr lang="en-US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588" y="115888"/>
          <a:ext cx="9142412" cy="6584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306"/>
                <a:gridCol w="6155106"/>
              </a:tblGrid>
              <a:tr h="365848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56" marR="91456" marT="45731" marB="4573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56" marR="91456" marT="45731" marB="4573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095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2 </a:t>
                      </a:r>
                      <a:r>
                        <a:rPr lang="th-TH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มีคู่มือหรือมาตรฐาน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การปฏิบัติงานตาม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ภารกิจหลัก</a:t>
                      </a: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หรือไม่</a:t>
                      </a:r>
                      <a:endParaRPr lang="th-TH" sz="16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56" marR="91456" marT="45731" marB="4573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คำอธิบาย</a:t>
                      </a: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หน่วยงานต้องแสดงหลักฐานเกี่ยวกับคู่มือการปฏิบัติงาน หรือคู่มือกำหนดมาตรฐานการปฏิบัติงานตามภารกิจหลักของหน่วยงาน หรือหนังสือสั่งการให้ปฏิบัติหน้าที่ตามภารกิจหลักของหน่วยงาน ที่ระบุถึงมาตรฐานในการปฏิบัติงาน การประเมินการปฏิบัติงานหรือวิธีการวัดผลในการปฏิบัติงานตามภารกิจหลัก ซึ่งหน่วยงานต้องดำเนินการจัดทำขึ้นมาเพื่อให้เจ้าหน้าที่ในหน่วยงานยึดถือเป็นแนวทางในการปฏิบัติงานตามภารกิจหลักให้เป็นมาตรฐานเดียวกัน</a:t>
                      </a:r>
                      <a:endParaRPr lang="en-US" sz="17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56" marR="91456" marT="45731" marB="45731">
                    <a:noFill/>
                  </a:tcPr>
                </a:tc>
              </a:tr>
              <a:tr h="310955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2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800" b="1" baseline="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หนังสือสั่งการ/มีการสื่อสารให้ปฏิบัติการตามแนวทาง และปรากฏการขออนุญาตนำเอกสารเผยแพร่บนเว็บไซต์ของหน่วยงาน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แนวทาง/คู่มือการปฏิบัติงาน/คู่มือกำหนดมาตรฐานการปฏิบัติงานทำขึ้นมาให้เจ้าหน้าที่ในหน่วยงานยึดถือเป็นแนวทางปฏิบัติในมาตรฐานเดียวกั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แสดงหลักฐานช่องทางที่นำไปเผยแพร่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แผนผังขั้นตอนการปฏิบัติงานหรือคู่มือการปฏิบัติงานจาก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56" marR="91456" marT="45731" marB="4573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3338"/>
            <a:ext cx="9144000" cy="847725"/>
          </a:xfrm>
          <a:prstGeom prst="rect">
            <a:avLst/>
          </a:prstGeom>
          <a:solidFill>
            <a:srgbClr val="9CE8E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ts val="2500"/>
              </a:lnSpc>
              <a:spcAft>
                <a:spcPts val="0"/>
              </a:spcAft>
              <a:defRPr/>
            </a:pPr>
            <a:r>
              <a:rPr lang="th-TH" altLang="th-TH" sz="3200" b="1" dirty="0">
                <a:solidFill>
                  <a:schemeClr val="tx1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วิสัยทัศน์ </a:t>
            </a:r>
            <a:r>
              <a:rPr lang="en-US" altLang="th-TH" sz="3200" b="1" dirty="0">
                <a:solidFill>
                  <a:schemeClr val="tx1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: </a:t>
            </a:r>
            <a:r>
              <a:rPr lang="th-TH" altLang="th-TH" sz="3200" b="1" dirty="0">
                <a:solidFill>
                  <a:schemeClr val="tx1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ประเทศไทยใสสะอาด ไทยทั้งชาติต้านทุจริต </a:t>
            </a:r>
            <a:endParaRPr lang="en-US" altLang="th-TH" sz="3200" b="1" dirty="0">
              <a:solidFill>
                <a:schemeClr val="tx1"/>
              </a:solidFill>
              <a:latin typeface="FreesiaUPC" panose="020B0604020202020204" pitchFamily="34" charset="-34"/>
              <a:ea typeface="Angsana New" panose="02020603050405020304" pitchFamily="18" charset="-34"/>
              <a:cs typeface="FreesiaUPC" panose="020B0604020202020204" pitchFamily="34" charset="-34"/>
            </a:endParaRPr>
          </a:p>
          <a:p>
            <a:pPr algn="ctr" eaLnBrk="0" hangingPunct="0">
              <a:lnSpc>
                <a:spcPts val="2500"/>
              </a:lnSpc>
              <a:spcAft>
                <a:spcPts val="0"/>
              </a:spcAft>
              <a:defRPr/>
            </a:pPr>
            <a:r>
              <a:rPr lang="en-US" altLang="th-TH" sz="3200" b="1" dirty="0">
                <a:solidFill>
                  <a:schemeClr val="tx1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(Zero Tolerance &amp; Clean Thailand)</a:t>
            </a:r>
            <a:endParaRPr lang="th-TH" altLang="th-TH" sz="3200" dirty="0">
              <a:solidFill>
                <a:schemeClr val="tx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75" y="1004888"/>
            <a:ext cx="9113838" cy="603250"/>
          </a:xfrm>
          <a:prstGeom prst="rect">
            <a:avLst/>
          </a:prstGeom>
          <a:solidFill>
            <a:srgbClr val="B0DEF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h-TH" sz="1500" b="1" dirty="0" err="1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พันธ</a:t>
            </a:r>
            <a:r>
              <a:rPr lang="th-TH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กิจ</a:t>
            </a:r>
            <a:r>
              <a:rPr lang="en-US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r>
              <a:rPr lang="th-TH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สร้างวัฒนธรรมต่อต้านการทุจริต ยกระดับ</a:t>
            </a:r>
            <a:r>
              <a:rPr lang="th-TH" sz="1500" b="1" dirty="0" err="1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ธรรมาภิ</a:t>
            </a:r>
            <a:r>
              <a:rPr lang="th-TH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บาลในการบริหารจัดการทุกภาคส่วนแบบ</a:t>
            </a:r>
            <a:r>
              <a:rPr lang="th-TH" sz="1500" b="1" dirty="0" err="1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บูรณา</a:t>
            </a:r>
            <a:r>
              <a:rPr lang="th-TH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</a:t>
            </a:r>
            <a:r>
              <a:rPr lang="en-US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th-TH" sz="1500" b="1" dirty="0">
              <a:solidFill>
                <a:sysClr val="windowText" lastClr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th-TH" sz="1500" b="1" dirty="0">
                <a:solidFill>
                  <a:sysClr val="windowText" lastClr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และปฏิรูปกระบวนการป้องกันและปราบปรามการทุจริตทั้งระบบ ให้มีมาตรฐานสากล</a:t>
            </a:r>
            <a:endParaRPr lang="en-US" sz="1500" b="1" dirty="0">
              <a:solidFill>
                <a:sysClr val="windowText" lastClr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75" y="1744663"/>
            <a:ext cx="9113838" cy="6334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ts val="2400"/>
              </a:lnSpc>
              <a:spcAft>
                <a:spcPts val="0"/>
              </a:spcAft>
              <a:defRPr/>
            </a:pPr>
            <a:r>
              <a:rPr lang="th-TH" altLang="th-TH" sz="2400" b="1" dirty="0">
                <a:solidFill>
                  <a:prstClr val="black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เป้าประสงค์เชิงยุทธศาสตร์</a:t>
            </a:r>
            <a:r>
              <a:rPr lang="en-US" altLang="th-TH" sz="2400" b="1" dirty="0">
                <a:solidFill>
                  <a:prstClr val="black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: </a:t>
            </a:r>
            <a:r>
              <a:rPr lang="th-TH" altLang="th-TH" sz="2400" b="1" dirty="0">
                <a:solidFill>
                  <a:prstClr val="black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ประเทศไทยได้รับการประเมินดัชนีการรับรู้การทุจริต</a:t>
            </a:r>
          </a:p>
          <a:p>
            <a:pPr algn="ctr" eaLnBrk="0" hangingPunct="0">
              <a:lnSpc>
                <a:spcPts val="2400"/>
              </a:lnSpc>
              <a:spcAft>
                <a:spcPts val="0"/>
              </a:spcAft>
              <a:defRPr/>
            </a:pPr>
            <a:r>
              <a:rPr lang="th-TH" altLang="th-TH" sz="2400" b="1" dirty="0">
                <a:solidFill>
                  <a:prstClr val="black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(</a:t>
            </a:r>
            <a:r>
              <a:rPr lang="en-US" altLang="th-TH" sz="2400" b="1" dirty="0">
                <a:solidFill>
                  <a:prstClr val="black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Corruption Perceptions Index: CPI)</a:t>
            </a:r>
            <a:r>
              <a:rPr lang="th-TH" altLang="th-TH" sz="2400" b="1" dirty="0">
                <a:solidFill>
                  <a:prstClr val="black"/>
                </a:solidFill>
                <a:latin typeface="FreesiaUPC" panose="020B0604020202020204" pitchFamily="34" charset="-34"/>
                <a:ea typeface="Angsana New" panose="02020603050405020304" pitchFamily="18" charset="-34"/>
                <a:cs typeface="FreesiaUPC" panose="020B0604020202020204" pitchFamily="34" charset="-34"/>
              </a:rPr>
              <a:t>ไม่น้อยกว่าร้อยละ 50</a:t>
            </a:r>
            <a:endParaRPr lang="th-TH" altLang="th-TH" sz="2400" b="1" dirty="0">
              <a:solidFill>
                <a:prstClr val="black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" y="2599277"/>
            <a:ext cx="9144000" cy="1844228"/>
            <a:chOff x="205375" y="2599277"/>
            <a:chExt cx="8938625" cy="150540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205375" y="2599277"/>
              <a:ext cx="1753169" cy="1505405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lnSpc>
                  <a:spcPts val="1700"/>
                </a:lnSpc>
                <a:defRPr/>
              </a:pPr>
              <a:r>
                <a:rPr lang="th-TH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วัตถุประสงค์ที่ </a:t>
              </a:r>
              <a:r>
                <a:rPr lang="en-US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1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en-US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 </a:t>
              </a:r>
              <a:endParaRPr lang="th-TH" sz="1800" b="1" dirty="0">
                <a:solidFill>
                  <a:prstClr val="black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สังคมมีพฤติกรรม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ร่วมต้านการทุจริตในวงกว้าง</a:t>
              </a:r>
              <a:endParaRPr lang="en-US" sz="1800" b="1" dirty="0">
                <a:solidFill>
                  <a:prstClr val="black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011707" y="2599277"/>
              <a:ext cx="1646843" cy="1505405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lnSpc>
                  <a:spcPts val="1700"/>
                </a:lnSpc>
                <a:defRPr/>
              </a:pPr>
              <a:r>
                <a:rPr lang="th-TH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วัตถุประสงค์ที่ 2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 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เกิดวัฒนธรรม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ทางการเมือง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(</a:t>
              </a:r>
              <a:r>
                <a:rPr lang="en-US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Political Culture) </a:t>
              </a:r>
              <a:endParaRPr lang="th-TH" sz="1800" b="1" dirty="0">
                <a:solidFill>
                  <a:prstClr val="black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มุ่งต้านการทุจริต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ในทุกภาคส่วน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12921" y="2599277"/>
              <a:ext cx="1646843" cy="1505405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lnSpc>
                  <a:spcPts val="1700"/>
                </a:lnSpc>
                <a:defRPr/>
              </a:pPr>
              <a:r>
                <a:rPr lang="th-TH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วัตถุประสงค์ที่ 3 </a:t>
              </a:r>
            </a:p>
            <a:p>
              <a:pPr algn="ctr">
                <a:lnSpc>
                  <a:spcPts val="1700"/>
                </a:lnSpc>
                <a:defRPr/>
              </a:pPr>
              <a:endParaRPr lang="th-TH" sz="1600" b="1" dirty="0">
                <a:solidFill>
                  <a:prstClr val="black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lnSpc>
                  <a:spcPts val="1700"/>
                </a:lnSpc>
                <a:defRPr/>
              </a:pPr>
              <a:r>
                <a:rPr lang="th-TH" sz="16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การทุจริตถูกยับยั้ง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6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อย่างเท่าทันด้วยนวัตกรรม กลไกป้องกันการทุจริตและระบบบริหารจัดการ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6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ตามหลัก</a:t>
              </a:r>
              <a:r>
                <a:rPr lang="th-TH" sz="1600" b="1" dirty="0" err="1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ธรรมาภิ</a:t>
              </a:r>
              <a:r>
                <a:rPr lang="th-TH" sz="16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บาล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10511" y="2599277"/>
              <a:ext cx="1645635" cy="1505405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lnSpc>
                  <a:spcPts val="1700"/>
                </a:lnSpc>
                <a:defRPr/>
              </a:pPr>
              <a:r>
                <a:rPr lang="th-TH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วัตถุประสงค์ที่ 4  </a:t>
              </a:r>
            </a:p>
            <a:p>
              <a:pPr algn="ctr">
                <a:lnSpc>
                  <a:spcPts val="1700"/>
                </a:lnSpc>
                <a:defRPr/>
              </a:pPr>
              <a:endParaRPr lang="th-TH" sz="1800" b="1" dirty="0">
                <a:solidFill>
                  <a:prstClr val="black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การปราบปรามการทุจริตและการบังคับใช้กฎหมาย  มีความรวดเร็ว เป็นธรรม และได้รับความร่วมมือจากประชาชน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114142" y="2599277"/>
              <a:ext cx="2029858" cy="1505405"/>
            </a:xfrm>
            <a:prstGeom prst="rect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lnSpc>
                  <a:spcPts val="1700"/>
                </a:lnSpc>
                <a:defRPr/>
              </a:pPr>
              <a:r>
                <a:rPr lang="th-TH" sz="20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วัตถุประสงค์ที่ 5 </a:t>
              </a:r>
            </a:p>
            <a:p>
              <a:pPr algn="ctr">
                <a:lnSpc>
                  <a:spcPts val="1700"/>
                </a:lnSpc>
                <a:defRPr/>
              </a:pPr>
              <a:endParaRPr lang="th-TH" sz="1800" b="1" dirty="0">
                <a:solidFill>
                  <a:prstClr val="black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ดัชนีการรับรู้เรื่องการทุจริต</a:t>
              </a:r>
            </a:p>
            <a:p>
              <a:pPr algn="ctr">
                <a:lnSpc>
                  <a:spcPts val="1700"/>
                </a:lnSpc>
                <a:defRPr/>
              </a:pP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ของประเทศไทย (</a:t>
              </a:r>
              <a:r>
                <a:rPr lang="en-US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Corruption Perceptions Index: CPI) </a:t>
              </a:r>
              <a:r>
                <a:rPr lang="th-TH" sz="1800" b="1" dirty="0">
                  <a:solidFill>
                    <a:prstClr val="black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มีค่าคะแนนในระดับที่สูงขึ้น</a:t>
              </a:r>
            </a:p>
          </p:txBody>
        </p:sp>
      </p:grpSp>
      <p:grpSp>
        <p:nvGrpSpPr>
          <p:cNvPr id="8198" name="Group 33"/>
          <p:cNvGrpSpPr>
            <a:grpSpLocks/>
          </p:cNvGrpSpPr>
          <p:nvPr/>
        </p:nvGrpSpPr>
        <p:grpSpPr bwMode="auto">
          <a:xfrm>
            <a:off x="0" y="4652963"/>
            <a:ext cx="9144000" cy="2205037"/>
            <a:chOff x="30179" y="4443505"/>
            <a:chExt cx="9113821" cy="2317623"/>
          </a:xfrm>
        </p:grpSpPr>
        <p:sp>
          <p:nvSpPr>
            <p:cNvPr id="13" name="Rectangle 12"/>
            <p:cNvSpPr/>
            <p:nvPr/>
          </p:nvSpPr>
          <p:spPr>
            <a:xfrm>
              <a:off x="30179" y="4443505"/>
              <a:ext cx="1490489" cy="2317623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ยุทธศาสตร์ที่ </a:t>
              </a:r>
              <a:r>
                <a:rPr lang="en-US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1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 </a:t>
              </a:r>
              <a:br>
                <a:rPr lang="en-US" sz="1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</a:br>
              <a:endParaRPr lang="th-TH" sz="1000" b="1" dirty="0">
                <a:solidFill>
                  <a:prstClr val="white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สร้างสังคม</a:t>
              </a: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ที่ไม่ทนต่อการทุจริต</a:t>
              </a:r>
              <a:endParaRPr lang="en-US" sz="2000" b="1" dirty="0">
                <a:solidFill>
                  <a:prstClr val="white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547567" y="4443505"/>
              <a:ext cx="1490489" cy="231094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ยุทธศาสตร์ที่ 2</a:t>
              </a:r>
            </a:p>
            <a:p>
              <a:pPr algn="ctr">
                <a:defRPr/>
              </a:pPr>
              <a:endParaRPr lang="th-TH" sz="2000" b="1" dirty="0">
                <a:solidFill>
                  <a:prstClr val="white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ยกระดับเจตจำนงทางการเมือง</a:t>
              </a: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ในการต่อต้านการทุจริต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64955" y="4443505"/>
              <a:ext cx="1492072" cy="2310949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ยุทธศาสตร์ที่ 3</a:t>
              </a:r>
            </a:p>
            <a:p>
              <a:pPr algn="ctr">
                <a:defRPr/>
              </a:pPr>
              <a:endParaRPr lang="th-TH" sz="2000" b="1" dirty="0">
                <a:solidFill>
                  <a:prstClr val="white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สกัดกั้นการทุจริตเชิงนโยบาย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82343" y="4443505"/>
              <a:ext cx="1492071" cy="2310949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ยุทธศาสตร์ที่ 4</a:t>
              </a:r>
            </a:p>
            <a:p>
              <a:pPr algn="ctr">
                <a:defRPr/>
              </a:pPr>
              <a:endParaRPr lang="th-TH" sz="2000" b="1" dirty="0">
                <a:solidFill>
                  <a:prstClr val="white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พัฒนาระบบป้องกันการทุจริตเชิงรุก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099731" y="4443505"/>
              <a:ext cx="1492072" cy="231094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th-TH" sz="2000" b="1" dirty="0">
                  <a:solidFill>
                    <a:schemeClr val="bg1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ยุทธศาสตร์ที่ 5</a:t>
              </a:r>
            </a:p>
            <a:p>
              <a:pPr algn="ctr">
                <a:defRPr/>
              </a:pPr>
              <a:endParaRPr lang="th-TH" sz="2000" b="1" dirty="0">
                <a:solidFill>
                  <a:schemeClr val="bg1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schemeClr val="bg1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ปฏิรูปกลไกและกระบวนการ</a:t>
              </a:r>
            </a:p>
            <a:p>
              <a:pPr algn="ctr">
                <a:defRPr/>
              </a:pPr>
              <a:r>
                <a:rPr lang="th-TH" sz="2000" b="1" dirty="0">
                  <a:solidFill>
                    <a:schemeClr val="bg1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การปราบปรามการทุจริต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617119" y="4443505"/>
              <a:ext cx="1526881" cy="23109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ยุทธศาสตร์ที่ 6</a:t>
              </a:r>
            </a:p>
            <a:p>
              <a:pPr algn="ctr">
                <a:defRPr/>
              </a:pPr>
              <a:endParaRPr lang="th-TH" sz="2000" b="1" dirty="0">
                <a:solidFill>
                  <a:prstClr val="white"/>
                </a:solidFill>
                <a:latin typeface="FreesiaUPC" panose="020B0604020202020204" pitchFamily="34" charset="-34"/>
                <a:cs typeface="FreesiaUPC" panose="020B0604020202020204" pitchFamily="34" charset="-34"/>
              </a:endParaRP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ยกระดับคะแนนดัชนีการรับรู้</a:t>
              </a:r>
            </a:p>
            <a:p>
              <a:pPr algn="ctr">
                <a:defRPr/>
              </a:pPr>
              <a:r>
                <a:rPr lang="th-TH" sz="2000" b="1" dirty="0">
                  <a:solidFill>
                    <a:prstClr val="white"/>
                  </a:solidFill>
                  <a:latin typeface="FreesiaUPC" panose="020B0604020202020204" pitchFamily="34" charset="-34"/>
                  <a:cs typeface="FreesiaUPC" panose="020B0604020202020204" pitchFamily="34" charset="-34"/>
                </a:rPr>
                <a:t>การทุจริตของประเทศไทย</a:t>
              </a: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4288" y="257175"/>
          <a:ext cx="9117012" cy="7040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713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1" marB="4570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1" marB="4570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90128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2</a:t>
                      </a:r>
                      <a:r>
                        <a:rPr lang="en-US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(2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)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มีรายงานผลการปฏิบัติงานตามคู่มือหรือมาตรฐานการปฏิบัติงานตาม</a:t>
                      </a:r>
                      <a:r>
                        <a:rPr lang="th-TH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ภารกิจหลัก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หรือไม่</a:t>
                      </a: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01" marB="4570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คำอธิบาย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ผลของการปฏิบัติงานตามคู่มือกำหนดมาตรฐานการปฏิบัติงานตามภารกิจหลั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ที่รายงานให้ผู้บริหารได้รับทราบ ซึ่งรายงานนั้นควรมีสาระสำคัญ เช่น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AutoNum type="arabicPeriod"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ผลผลิตและผลลัพธ์ของการปฏิบัติงาน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AutoNum type="arabicPeriod"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ปัญหาอุปสรรคในการปฏิบัติงาน แนวทางในการพัฒนา แก้ไขหรือปรับปรุงการปฏิบัติงานตามแนวทางปฏิบัติงานหรือคู่มือกำหนดมาตรฐานการปฏิบัติงานตามภารกิจหลัก เป็นต้น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ทั้งนี้ เพื่อให้เห็นถึงการปฏิบัติงานตามภารกิจหลักที่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เป็นไปตามมาตรฐานเดียวกันของบุคลากรภายในหน่วยงาน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01" marB="4570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73562">
                <a:tc vMerge="1">
                  <a:txBody>
                    <a:bodyPr/>
                    <a:lstStyle/>
                    <a:p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16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6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6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มีหนังสือให้ผู้บริหารรับทราบ/พิจารณา/สั่งการ และปรากฏการขออนุญาตนำเอกสารเผยแพร่บนเว็บไซต์ของหน่วยงาน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รายงานผลการปฏิบัติงานตามแนวทางการปฏิบัติงานหรือคู่มือกำหนดมาตรฐานการปฏิบัติงาน ประกอบด้วย ผลผลิต ผลลัพธ์ ปัญหา แนวทางการพัฒนาแก้ไข ปรับปรุง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ตามข้อ 1 และข้อ 2 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01" marB="4570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554038"/>
          </a:xfrm>
          <a:prstGeom prst="roundRect">
            <a:avLst>
              <a:gd name="adj" fmla="val 9106"/>
            </a:avLst>
          </a:prstGeom>
          <a:solidFill>
            <a:srgbClr val="E8F446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 3</a:t>
            </a: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หน่วยงานของท่านมีการปฏิบัติงาน/การบริการตามภารกิจหลัก</a:t>
            </a:r>
          </a:p>
          <a:p>
            <a:pPr eaLnBrk="0" hangingPunct="0"/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ด้วยความเป็นธรรมอย่างไร</a:t>
            </a:r>
            <a:endParaRPr lang="en-US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171575"/>
            <a:ext cx="9144000" cy="7477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endParaRPr lang="th-TH" sz="105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เพื่อให้เจ้าหน้าที่ผู้ปฏิบัติงานในภารกิจตามที่กฎหมายกำหนดของหน่วยงานให้บริการ</a:t>
            </a:r>
            <a:b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อย่างมีความเป็นธรรมและไม่เลือกปฏิบัติ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300" name="TextBox 11"/>
          <p:cNvSpPr txBox="1">
            <a:spLocks noChangeArrowheads="1"/>
          </p:cNvSpPr>
          <p:nvPr/>
        </p:nvSpPr>
        <p:spPr bwMode="auto">
          <a:xfrm>
            <a:off x="0" y="2698750"/>
            <a:ext cx="9144000" cy="23082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ระบบการป้องกันหรือการตรวจสอบเพื่อป้องกันการละเว้นการปฏิบัติหน้าที่ในการให้บริการ หมายถึง ระบบที่หน่วยงานจัดทำขึ้น เพื่อป้องกันหรือตรวจสอบเจ้าหน้าที่ที่ให้บริการตามภารกิจหลักของหน่วยงานว่า </a:t>
            </a:r>
            <a:b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มีการละเว้นการปฏิบัติหน้าที่หรือมีการละเว้นการให้บริการประชาชนหรือไม่ ทั้งนี้ ระบบดังกล่าวอาจใช้เทคโนโลยี หรือไม่ใช้เทคโนโลยีก็ได้</a:t>
            </a:r>
            <a:endParaRPr lang="en-US" sz="16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หากหน่วยงานมีการใช้ระบบ หรือเกณฑ์ที่ชัดเจน หรือมีการใช้เทคโนโลยีมาช่วยในการปฏิบัติงาน หรือมีการใช้เครื่องมือช่วยกำกับการปฏิบัติงานให้เป็นมาตรฐานเดียวกันเพื่อลดการใช้ดุลยพินิจของเจ้าหน้าที่ หรือมีการแสดงขั้นตอนการให้บริการแก่ประชาชนอย่างอย่างชัดเจน หรือมีระบบการป้องกัน หรือการตรวจสอบเพื่อป้องกันการละเว้นการปฏิบัติหน้าที่ในการให้บริการ จะช่วยให้การบริการของหน่วยงานมีความเป็นธรรมโปร่งใสยิ่งขึ้น</a:t>
            </a:r>
            <a:endParaRPr lang="en-US" sz="16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301" name="TextBox 7"/>
          <p:cNvSpPr txBox="1">
            <a:spLocks noChangeArrowheads="1"/>
          </p:cNvSpPr>
          <p:nvPr/>
        </p:nvSpPr>
        <p:spPr bwMode="auto">
          <a:xfrm>
            <a:off x="0" y="5605463"/>
            <a:ext cx="9144000" cy="10779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	“ระบบการป้องกันหรือการตรวจสอบเพื่อป้องกันการละเว้นการปฏิบัติหน้าที่ในการให้บริการ” หมายถึง ระบบที่หน่วยงานจัดทำขึ้น เพื่อป้องกันหรือตรวจสอบเจ้าหน้าที่ที่ให้บริการ</a:t>
            </a:r>
            <a:b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ตามภารกิจหลักของหน่วยงานว่า มีการละเว้นการปฏิบัติหน้าที่หรือมีการละเว้นการให้บริการประชาชนหรือไม่ ทั้งนี้ ระบบดังกล่าวอาจใช้เทคโนโลยี หรือไม่ใช้เทคโนโลยีก็ได้</a:t>
            </a:r>
            <a:endParaRPr lang="en-US" sz="16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5" y="700088"/>
            <a:ext cx="4714875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วัตถุประสงค์ของคำถาม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198688"/>
            <a:ext cx="4500563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คำอธิบาย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127625"/>
            <a:ext cx="6643688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คำนิยาม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82550" y="344488"/>
          <a:ext cx="9061450" cy="6278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851"/>
                <a:gridCol w="6100599"/>
              </a:tblGrid>
              <a:tr h="396199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1" marB="4570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1" marB="4570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224974">
                <a:tc rowSpan="2"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1) </a:t>
                      </a:r>
                    </a:p>
                    <a:p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มีการแสดงขั้นตอนการปฏิบัติงานตาม</a:t>
                      </a:r>
                      <a:r>
                        <a:rPr lang="th-TH" sz="1800" b="1" u="sng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ภารกิจหลัก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และระยะเวลาที่ใช้ในการดำเนินการให้ผู้รับบริการ หรือให้ผู้มีส่วนได้ส่วนเสียทราบอย่างชัดเจน หรือไม่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1" marB="4570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งานต้องแสดงหลักฐานเกี่ยวกับคู่มือการให้บริการหรือแนวทางการปฏิบัติงานตามภารกิจหลักของหน่วยงานที่มีการแสดงขั้นตอนการปฏิบัติงานไว้อย่างชัดเจน เช่น 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มีการกำหนดอัตราค่าบริการ (ถ้ามี) และกำหนดระยะเวลาการดำเนินงานที่ให้บริการ เป็นต้น</a:t>
                      </a:r>
                    </a:p>
                    <a:p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01" marB="4570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7389">
                <a:tc vMerge="1">
                  <a:txBody>
                    <a:bodyPr/>
                    <a:lstStyle/>
                    <a:p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3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หนังสือสั่งการ/มีการสื่อสารให้ปฏิบัติการตามแนวทาง และปรากฏการขออนุญาตนำเอกสารเผยแพร่บนเว็บไซต์ของหน่วยงาน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แนวทาง/คู่มือการปฏิบัติงาน/คู่มือกำหนดมาตรฐานการปฏิบัติงานทำขึ้นมาให้เจ้าหน้าที่ในหน่วยงานยึดถือเป็นแนวทางปฏิบัติในมาตรฐานเดียวกั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แสดงหลักฐานช่องทางที่นำไปเผยแพร่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แผนผังขั้นตอนการปฏิบัติงานหรือคู่มือการปฏิบัติงานจาก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 (ใช้ข้อ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EB2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(1))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 marT="45701" marB="4570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0" y="0"/>
          <a:ext cx="9144000" cy="6870700"/>
        </p:xfrm>
        <a:graphic>
          <a:graphicData uri="http://schemas.openxmlformats.org/drawingml/2006/table">
            <a:tbl>
              <a:tblPr/>
              <a:tblGrid>
                <a:gridCol w="2988757"/>
                <a:gridCol w="6155243"/>
              </a:tblGrid>
              <a:tr h="372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คำถาม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1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1BE"/>
                    </a:solidFill>
                  </a:tcPr>
                </a:tc>
              </a:tr>
              <a:tr h="20177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(2)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endParaRPr kumimoji="0" lang="th-T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มีระบบการป้องกันหรือการตรวจสอบเพื่อป้องกันการละเว้นการปฏิบัติหน้าที่ตามภารกิจหลัก หรือไม่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endParaRPr kumimoji="0" lang="th-T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-ไม่ใช่ระเบียบ คำสั่ง ข้อบังคับ ที่ใช้ในภาพรวมของหน่วย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ngsana New" pitchFamily="18" charset="-34"/>
                          <a:ea typeface="+mn-ea"/>
                          <a:cs typeface="+mj-cs"/>
                        </a:rPr>
                        <a:t>-ไม่ใช้คู่มือประชาชนที่ใช้กันทั่วประเทศ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ngsana New" pitchFamily="18" charset="-34"/>
                        <a:cs typeface="+mj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endParaRPr kumimoji="0" lang="th-T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</a:pPr>
                      <a:endParaRPr kumimoji="0" lang="th-TH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0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หน่วยงานต้องแสดงหลักฐานเกี่ยวกับระบบป้องกันหรือ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การตรวจสอบ เช่น ระเบียบ ข้อบังคับ หรือระบบตรวจสอบ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ผู้ละเว้นการปฏิบัติหน้าที่ ซึ่งหน่วยงานได้จัดทำขึ้น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เพื่อใช้เป็นแนวทางในการปฏิบัติงานให้เป็นมาตรฐานเดียวกัน และเพื่อป้องกันการละเว้นการปฏิบัติหน้าที่ภายในหน่วยงาน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0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th-TH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หนังสือสั่งการ/มีการสื่อสารให้ปฏิบัติการตามแนวทาง และปรากฏการขออนุญาตนำเอกสารเผยแพร่บนเว็บไซต์ของหน่วยงาน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fontAlgn="base"/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คู่มือที่เป็นระบบการป้องกันหรือการตรวจสอบเพื่อป้องกันการละเว้นการปฏิบัติหน้าที่ตามภารกิจหลัก ต้องแสดงถึงความสัมพันธ์ของกระบวนการต่างๆ ของระบบป้องกันหรือตรวจสอบเพื่อป้องกันการละเว้นการปฏิบัติหน้าที่ในภารกิจหลักตั้งแต่ปัจจัยนำเข้า (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Input)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กระบวนการปฏิบัติงาน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(Process)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และผลลัพธ์ (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Output)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ที่ได้รับอย่างชัดเจน เพื่อลดการใช้ดุลยพินิจของเจ้าหน้าที่ในหน่วยงาน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fontAlgn="base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กรณีแสดงระบบ ต้องมีคู่มือประกอบแสดงถึงความสัมพันธ์ของกระบวนการต่างๆ ของระบบป้องกันหรือตรวจสอบเพื่อป้องกันการละเว้นการปฏิบัติหน้าที่ในภารกิจหลักตั้งแต่ปัจจัยนำเข้า (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Input)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กระบวนการปฏิบัติงาน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(Process)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และผลลัพธ์ (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Output)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ที่ได้รับอย่างชัดเจน เพื่อลดการใช้ดุลยพินิจของเจ้าหน้าที่ในหน่วยงาน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แสดงหลักฐานช่องทางที่นำไปเผยแพร่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Print Screen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แผนผังขั้นตอนการปฏิบัติงานหรือคู่มือการปฏิบัติงานจาก 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kumimoji="0" lang="th-TH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ngsana New" pitchFamily="18" charset="-34"/>
                        <a:cs typeface="+mj-cs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E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blackWhite">
          <a:xfrm>
            <a:off x="5711825" y="692150"/>
            <a:ext cx="3421063" cy="804863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ส่วนที่ 2</a:t>
            </a:r>
            <a:endParaRPr lang="en-US" sz="32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50" y="1628775"/>
            <a:ext cx="9144000" cy="1152525"/>
          </a:xfrm>
          <a:prstGeom prst="rect">
            <a:avLst/>
          </a:prstGeom>
          <a:solidFill>
            <a:srgbClr val="65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การดำเนินการเพื่อส่งเสริมคุณธรรมและความโปร่งใส</a:t>
            </a:r>
          </a:p>
          <a:p>
            <a:pPr>
              <a:defRPr/>
            </a:pP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ของหน่วยงานในภาพรวม ในปีงบประมาณ พ</a:t>
            </a:r>
            <a:r>
              <a:rPr lang="en-US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th-TH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ศ</a:t>
            </a:r>
            <a:r>
              <a:rPr lang="en-US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2560</a:t>
            </a:r>
            <a:endParaRPr lang="th-TH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A090FE-7FD7-48B4-8F4B-4E87D5D26E2A}" type="slidenum">
              <a:rPr lang="th-TH" smtClean="0">
                <a:solidFill>
                  <a:srgbClr val="898989"/>
                </a:solidFill>
              </a:rPr>
              <a:pPr/>
              <a:t>55</a:t>
            </a:fld>
            <a:endParaRPr lang="th-TH" smtClean="0">
              <a:solidFill>
                <a:srgbClr val="898989"/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blackWhite">
          <a:xfrm>
            <a:off x="0" y="1709738"/>
            <a:ext cx="9144000" cy="103346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ดัชนีความโปร่งใส</a:t>
            </a:r>
            <a:endParaRPr lang="en-US" sz="32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gray">
          <a:xfrm>
            <a:off x="2830513" y="2982913"/>
            <a:ext cx="3149600" cy="863600"/>
          </a:xfrm>
          <a:prstGeom prst="downArrow">
            <a:avLst>
              <a:gd name="adj1" fmla="val 67093"/>
              <a:gd name="adj2" fmla="val 59642"/>
            </a:avLst>
          </a:prstGeom>
          <a:gradFill rotWithShape="1">
            <a:gsLst>
              <a:gs pos="0">
                <a:schemeClr val="tx2">
                  <a:gamma/>
                  <a:tint val="63529"/>
                  <a:invGamma/>
                  <a:alpha val="12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th-TH" sz="3200">
              <a:latin typeface="Arial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blackWhite">
          <a:xfrm>
            <a:off x="2386013" y="3919538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EB 4 </a:t>
            </a: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en-US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EB 8 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4"/>
          <p:cNvSpPr>
            <a:spLocks noChangeArrowheads="1"/>
          </p:cNvSpPr>
          <p:nvPr/>
        </p:nvSpPr>
        <p:spPr bwMode="blackWhite">
          <a:xfrm>
            <a:off x="0" y="1588"/>
            <a:ext cx="9144000" cy="663575"/>
          </a:xfrm>
          <a:prstGeom prst="roundRect">
            <a:avLst>
              <a:gd name="adj" fmla="val 9106"/>
            </a:avLst>
          </a:prstGeom>
          <a:solidFill>
            <a:srgbClr val="0070C0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600" b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 4  </a:t>
            </a:r>
            <a:r>
              <a:rPr lang="th-TH" sz="1600" b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หน่วยงานของท่านมีการดำเนินการเกี่ยวกับการจัดซื้อจัดจ้างด้วยความโปร่งใสอย่างไร</a:t>
            </a:r>
            <a:r>
              <a:rPr lang="th-TH" sz="160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b="1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373188"/>
            <a:ext cx="9144000" cy="5857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พื่อให้หน่วยงานมีการดำเนินการการจัดซื้อจัดจ้างตามแผนงาน/โครงการ/กิจกรรมด้วยความโปร่งใสและมีประสิทธิภาพ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750" y="2825750"/>
            <a:ext cx="9144000" cy="40322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การให้และการเปิดเผยข้อมูลเกี่ยวกับการจัดซื้อจัดจ้าง ถือเป็นมาตรการสำคัญที่ส่งเสริมกระบวนการป้องกันการทุจริตที่เกิดขึ้นในกระบวนการจัดซื้อจัดจ้างของหน่วยงานภาครัฐ โดยพระราชกฤษฎีกาว่าด้วยหลักเกณฑ์และวิธีการบริหารกิจการบ้านเมืองที่ดี พ.ศ. 2546 กำหนดให้ส่วนราชการต้องจัดให้มีการเปิดเผยข้อมูลเกี่ยวกับงบประมาณรายจ่ายแต่ละปี รายการเกี่ยวกับการจัดซื้อจัดจ้าง และสัญญาใดๆ ที่มีการอนุมัติให้จัดซื้อจัดจ้างแล้ว ให้ประชาชนสามารถขอดูหรือตรวจสอบได้ ณ สถานที่ทำการของส่วนราชการ และระบบเครือข่ายสารสนเทศของส่วนราชการ และพระราชบัญญัติข้อมูลข่าวสารของราชการ พ.ศ. 2540 กำหนดให้หน่วยงานรัฐต้องจัดให้มีข้อมูลข่าวสารเกี่ยวกับแผนงาน โครงการ และงบประมาณรายจ่ายประจำปีของปีที่กำลังดำเนินการ ดึงนั้น เพื่อให้กระบวนการจัดซื้อจัดจ้างของหน่วยงานภาครัฐมีความโปร่งใส เป็นธรรม และเพื่อเป็นการป้องกันความเสียหายที่อาจเกิดขึ้นจากการทุจริตในกระบวนการจัดซื้อจัดจ้างหน่วยงานภาครัฐจึงต้องจัดให้มีการเปิดเผยข้อมูลเกี่ยวกับการจัดซื้อจัดจ้างทุกรายการและทุกขั้นตอน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นอกจากการให้และเปิดเผยข้อมูลการจัดซื้อจัดจ้างแล้ว การตรวจสอบความเกี่ยวข้องและความสัมพันธ์ระหว่างเจ้าหน้าที่ที่มีส่วนเกี่ยวข้องในกระบวนการจัดซื้อจัดจ้างมีความโปร่งใส โดยหน่วยงานจะต้องกำหนดวิธีการ หรือกระบวนการในการตรวจสอบเจ้าหน้าที่ที่มีส่วนเกี่ยวข้องในกระบวนการจัดซื้อจัดจ้างว่ามีความสัมพันธ์ หรือรู้จักสนิทสนมกับผู้ที่มาเสนองานหรือไม่ ทั้งนี้ เพื่อเป็นการป้องกันผลประโยชน์ทับซ้อนตามนัยในมาตรา 100 และมาตรา 103 แห่งพระราชบัญญัติประกอบรัฐธรรมนูญว่าด้วยการป้องกันและปราบปรามการทุจริต พ.ศ. 2542 และที่แก้ไขเพิ่มเติม</a:t>
            </a:r>
            <a:endParaRPr lang="en-US" sz="1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5" y="746125"/>
            <a:ext cx="4714875" cy="3698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วัตถุประสงค์ของคำถาม</a:t>
            </a:r>
            <a:endParaRPr lang="en-US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813" y="2316163"/>
            <a:ext cx="4500562" cy="3683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คำอธิบาย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3"/>
          <p:cNvSpPr txBox="1">
            <a:spLocks noChangeArrowheads="1"/>
          </p:cNvSpPr>
          <p:nvPr/>
        </p:nvSpPr>
        <p:spPr bwMode="auto">
          <a:xfrm>
            <a:off x="0" y="981075"/>
            <a:ext cx="91440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500"/>
              </a:lnSpc>
            </a:pPr>
            <a:r>
              <a:rPr lang="th-TH" sz="1800" b="1">
                <a:latin typeface="Tahoma" pitchFamily="34" charset="0"/>
                <a:cs typeface="Tahoma" pitchFamily="34" charset="0"/>
              </a:rPr>
              <a:t>	</a:t>
            </a:r>
            <a:r>
              <a:rPr lang="th-TH" sz="18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“การจัดซื้อจัดจ้าง” </a:t>
            </a:r>
            <a:r>
              <a:rPr lang="th-TH" sz="1800" b="1">
                <a:latin typeface="Tahoma" pitchFamily="34" charset="0"/>
                <a:cs typeface="Tahoma" pitchFamily="34" charset="0"/>
              </a:rPr>
              <a:t>หมายถึง การจัดซื้อจัดจ้างตามระเบียบสำนักนายกรัฐมนตรีว่าด้วยการพัสดุ พ.ศ. 2535 และที่แก้ไขเพิ่มเติม รวมถึงระเบียบที่รัฐวิสาหกิจ/หน่วยงานอื่นของรัฐที่ใช้ดำเนินการจัดซื้อจัดจ้างหรือการจัดหาพัสดุ</a:t>
            </a:r>
            <a:endParaRPr lang="en-US" sz="1800" b="1">
              <a:latin typeface="Tahoma" pitchFamily="34" charset="0"/>
              <a:cs typeface="Tahoma" pitchFamily="34" charset="0"/>
            </a:endParaRPr>
          </a:p>
          <a:p>
            <a:pPr>
              <a:lnSpc>
                <a:spcPts val="2500"/>
              </a:lnSpc>
            </a:pPr>
            <a:endParaRPr lang="th-TH" sz="1800" b="1">
              <a:latin typeface="Tahoma" pitchFamily="34" charset="0"/>
              <a:cs typeface="Tahoma" pitchFamily="34" charset="0"/>
            </a:endParaRPr>
          </a:p>
          <a:p>
            <a:pPr>
              <a:lnSpc>
                <a:spcPts val="2500"/>
              </a:lnSpc>
            </a:pPr>
            <a:r>
              <a:rPr lang="th-TH" sz="1800" b="1">
                <a:latin typeface="Tahoma" pitchFamily="34" charset="0"/>
                <a:cs typeface="Tahoma" pitchFamily="34" charset="0"/>
              </a:rPr>
              <a:t>	</a:t>
            </a:r>
            <a:r>
              <a:rPr lang="th-TH" sz="18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“แผนปฏิบัติการจัดซื้อจัดจ้าง” </a:t>
            </a:r>
            <a:r>
              <a:rPr lang="th-TH" sz="1800" b="1">
                <a:latin typeface="Tahoma" pitchFamily="34" charset="0"/>
                <a:cs typeface="Tahoma" pitchFamily="34" charset="0"/>
              </a:rPr>
              <a:t>หมายถึง แผนปฏิบัติการจัดซื้อจัดจ้างตามที่คณะกรรมการตรวจเงินแผ่นดินกำหนด ซึ่งกำหนดให้จัดทำแผนปฏิบัติการจัดซื้อจัดจ้าง</a:t>
            </a:r>
            <a:r>
              <a:rPr lang="th-TH" sz="1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เฉพาะงบลงทุน (ค่าครุภัณฑ์ และที่ดินสิ่งก่อสร้าง)</a:t>
            </a:r>
            <a:endParaRPr lang="en-US" sz="18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3" name="TextBox 2"/>
          <p:cNvSpPr txBox="1">
            <a:spLocks noChangeArrowheads="1"/>
          </p:cNvSpPr>
          <p:nvPr/>
        </p:nvSpPr>
        <p:spPr bwMode="auto">
          <a:xfrm>
            <a:off x="0" y="285750"/>
            <a:ext cx="3635375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400" b="1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40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179388" y="3560763"/>
            <a:ext cx="87852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1800">
                <a:latin typeface="Tahoma" pitchFamily="34" charset="0"/>
                <a:cs typeface="Tahoma" pitchFamily="34" charset="0"/>
              </a:rPr>
              <a:t>	</a:t>
            </a:r>
            <a:r>
              <a:rPr lang="th-TH" sz="1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“เว็บไซต์ของหน่วยงาน” </a:t>
            </a:r>
            <a:r>
              <a:rPr lang="th-TH" sz="1800" b="1">
                <a:latin typeface="Tahoma" pitchFamily="34" charset="0"/>
                <a:cs typeface="Tahoma" pitchFamily="34" charset="0"/>
              </a:rPr>
              <a:t>หมายถึง หน้าเว็บเพจหลักที่หน่วยงานใช้เพื่อเผยแพร่ข้อมูลข่าวสารต่างๆ ของหน่วยงานผู้เข้ารับการประเมิน </a:t>
            </a:r>
          </a:p>
          <a:p>
            <a:endParaRPr lang="en-US" sz="1800" b="1">
              <a:latin typeface="Tahoma" pitchFamily="34" charset="0"/>
              <a:cs typeface="Tahoma" pitchFamily="34" charset="0"/>
            </a:endParaRPr>
          </a:p>
          <a:p>
            <a:r>
              <a:rPr lang="th-TH" sz="1800" b="1">
                <a:latin typeface="Tahoma" pitchFamily="34" charset="0"/>
                <a:cs typeface="Tahoma" pitchFamily="34" charset="0"/>
              </a:rPr>
              <a:t>	</a:t>
            </a:r>
            <a:r>
              <a:rPr lang="th-TH" sz="1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“สื่ออื่นๆ” </a:t>
            </a:r>
            <a:r>
              <a:rPr lang="th-TH" sz="1800" b="1">
                <a:latin typeface="Tahoma" pitchFamily="34" charset="0"/>
                <a:cs typeface="Tahoma" pitchFamily="34" charset="0"/>
              </a:rPr>
              <a:t>หมายถึง ช่องทางการสื่อสารอื่นๆ ที่หน่วยงานใช้เผยแพร่ข้อมูลข่าวสารเกี่ยวกับการจัดซื้อจัดจ้างและประชาชนสามารถเข้าไปตรวจสอบดูได้ เช่น หนังสือพิมพ์ วิทยุ โทรทัศน์ บอร์ดประชาสัมพันธ์ของหน่วยงาน สื่อสังคม (</a:t>
            </a:r>
            <a:r>
              <a:rPr lang="en-US" sz="1800" b="1">
                <a:latin typeface="Tahoma" pitchFamily="34" charset="0"/>
                <a:cs typeface="Tahoma" pitchFamily="34" charset="0"/>
              </a:rPr>
              <a:t>Social Media</a:t>
            </a:r>
            <a:r>
              <a:rPr lang="th-TH" sz="1800" b="1">
                <a:latin typeface="Tahoma" pitchFamily="34" charset="0"/>
                <a:cs typeface="Tahoma" pitchFamily="34" charset="0"/>
              </a:rPr>
              <a:t>) เป็นต้น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Box 3"/>
          <p:cNvSpPr txBox="1">
            <a:spLocks noChangeArrowheads="1"/>
          </p:cNvSpPr>
          <p:nvPr/>
        </p:nvSpPr>
        <p:spPr bwMode="auto">
          <a:xfrm>
            <a:off x="250825" y="236538"/>
            <a:ext cx="8713788" cy="522287"/>
          </a:xfrm>
          <a:prstGeom prst="rect">
            <a:avLst/>
          </a:prstGeom>
          <a:solidFill>
            <a:srgbClr val="CFF2A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กระทรวงสาธารณสุข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315913" y="2524125"/>
            <a:ext cx="8661400" cy="18161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งบประมาณรายจ่าย ประจำปีงบประมาณ พ.ศ. 2560 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งบเงินอุดหนุน (งบลงทุน) 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งบรายงายจ่ายอื่น (งบลงทุน) 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เงินนอกงบประมาณ (เงินบำรุง)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2468" name="TextBox 5"/>
          <p:cNvSpPr txBox="1">
            <a:spLocks noChangeArrowheads="1"/>
          </p:cNvSpPr>
          <p:nvPr/>
        </p:nvSpPr>
        <p:spPr bwMode="auto">
          <a:xfrm>
            <a:off x="284163" y="1266825"/>
            <a:ext cx="8680450" cy="522288"/>
          </a:xfrm>
          <a:prstGeom prst="rect">
            <a:avLst/>
          </a:prstGeom>
          <a:solidFill>
            <a:srgbClr val="FFE18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จัดทำแผนจัดซื้อจัดจ้างฯ ในทุกหมวดเงินงบประมาณ</a:t>
            </a:r>
            <a:endParaRPr lang="th-TH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2469" name="Rectangle 6"/>
          <p:cNvSpPr>
            <a:spLocks noChangeArrowheads="1"/>
          </p:cNvSpPr>
          <p:nvPr/>
        </p:nvSpPr>
        <p:spPr bwMode="auto">
          <a:xfrm>
            <a:off x="911225" y="5084763"/>
            <a:ext cx="7632700" cy="1385887"/>
          </a:xfrm>
          <a:prstGeom prst="rect">
            <a:avLst/>
          </a:prstGeom>
          <a:solidFill>
            <a:srgbClr val="FBBDF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 u="sng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ยกเว้น</a:t>
            </a:r>
            <a:r>
              <a:rPr lang="th-TH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งบค่าเสื่อม/ งบกระตุ้นเศรษฐกิจ ไตรมาสที่ 4 ปีงบประมาณ พ.ศ 2559/ งบกองทุนตำบลที่เป็นหมวดงบลงทุน (ถ้ามี)</a:t>
            </a:r>
            <a:endParaRPr lang="en-US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84163" y="4797425"/>
            <a:ext cx="8680450" cy="1944688"/>
          </a:xfrm>
          <a:prstGeom prst="round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9" name="AutoShape 22"/>
          <p:cNvSpPr>
            <a:spLocks noChangeArrowheads="1"/>
          </p:cNvSpPr>
          <p:nvPr/>
        </p:nvSpPr>
        <p:spPr bwMode="gray">
          <a:xfrm>
            <a:off x="3744913" y="847725"/>
            <a:ext cx="1695450" cy="419100"/>
          </a:xfrm>
          <a:prstGeom prst="downArrow">
            <a:avLst>
              <a:gd name="adj1" fmla="val 67093"/>
              <a:gd name="adj2" fmla="val 59642"/>
            </a:avLst>
          </a:prstGeom>
          <a:gradFill rotWithShape="1">
            <a:gsLst>
              <a:gs pos="0">
                <a:schemeClr val="tx2">
                  <a:gamma/>
                  <a:tint val="63529"/>
                  <a:invGamma/>
                  <a:alpha val="12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th-TH" sz="3200">
              <a:latin typeface="Arial" charset="0"/>
            </a:endParaRPr>
          </a:p>
        </p:txBody>
      </p:sp>
      <p:sp>
        <p:nvSpPr>
          <p:cNvPr id="10" name="AutoShape 22"/>
          <p:cNvSpPr>
            <a:spLocks noChangeArrowheads="1"/>
          </p:cNvSpPr>
          <p:nvPr/>
        </p:nvSpPr>
        <p:spPr bwMode="gray">
          <a:xfrm>
            <a:off x="3408363" y="1881188"/>
            <a:ext cx="2422525" cy="571500"/>
          </a:xfrm>
          <a:prstGeom prst="downArrow">
            <a:avLst>
              <a:gd name="adj1" fmla="val 67093"/>
              <a:gd name="adj2" fmla="val 59642"/>
            </a:avLst>
          </a:prstGeom>
          <a:gradFill rotWithShape="1">
            <a:gsLst>
              <a:gs pos="0">
                <a:schemeClr val="tx2">
                  <a:gamma/>
                  <a:tint val="63529"/>
                  <a:invGamma/>
                  <a:alpha val="12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th-TH" sz="3200">
              <a:latin typeface="Arial" charset="0"/>
            </a:endParaRPr>
          </a:p>
        </p:txBody>
      </p:sp>
      <p:sp>
        <p:nvSpPr>
          <p:cNvPr id="13" name="32-Point Star 12"/>
          <p:cNvSpPr/>
          <p:nvPr/>
        </p:nvSpPr>
        <p:spPr>
          <a:xfrm>
            <a:off x="107504" y="4394434"/>
            <a:ext cx="1008112" cy="864096"/>
          </a:xfrm>
          <a:prstGeom prst="star3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4356100" y="1052513"/>
            <a:ext cx="3671888" cy="36004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63491" name="TextBox 3"/>
          <p:cNvSpPr txBox="1">
            <a:spLocks noChangeArrowheads="1"/>
          </p:cNvSpPr>
          <p:nvPr/>
        </p:nvSpPr>
        <p:spPr bwMode="auto">
          <a:xfrm>
            <a:off x="-14288" y="1916113"/>
            <a:ext cx="9144001" cy="1570037"/>
          </a:xfrm>
          <a:prstGeom prst="rect">
            <a:avLst/>
          </a:prstGeom>
          <a:solidFill>
            <a:srgbClr val="FFCF0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ประกาศคณะกรรมการตรวจเงินแผ่นดิน </a:t>
            </a:r>
          </a:p>
          <a:p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เรื่อง การจัดทำแผนปฏิบัติการจัดซื้อจัดจ้าง พ.ศ. 2546 </a:t>
            </a:r>
          </a:p>
          <a:p>
            <a:r>
              <a:rPr lang="th-TH" sz="32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ลงวันที่ 29 มกราคม พ.ศ. 2546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/>
        </p:nvSpPr>
        <p:spPr>
          <a:xfrm>
            <a:off x="3370263" y="2195513"/>
            <a:ext cx="1841500" cy="2344737"/>
          </a:xfrm>
          <a:prstGeom prst="ellipse">
            <a:avLst/>
          </a:prstGeom>
          <a:solidFill>
            <a:srgbClr val="186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/>
          </a:p>
        </p:txBody>
      </p:sp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3482975" y="3081338"/>
            <a:ext cx="1573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altLang="en-US" b="1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ยุทธศาสตร์</a:t>
            </a:r>
          </a:p>
        </p:txBody>
      </p:sp>
      <p:sp>
        <p:nvSpPr>
          <p:cNvPr id="3" name="Rectangle 2"/>
          <p:cNvSpPr/>
          <p:nvPr/>
        </p:nvSpPr>
        <p:spPr>
          <a:xfrm>
            <a:off x="269875" y="4856163"/>
            <a:ext cx="3725863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186D76"/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6</a:t>
            </a:r>
            <a:r>
              <a:rPr lang="th-TH" b="1" dirty="0">
                <a:solidFill>
                  <a:srgbClr val="186D76"/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. </a:t>
            </a:r>
            <a:r>
              <a:rPr lang="th-TH" b="1" dirty="0">
                <a:latin typeface="FreesiaUPC" pitchFamily="34" charset="-34"/>
                <a:cs typeface="FreesiaUPC" pitchFamily="34" charset="-34"/>
              </a:rPr>
              <a:t>ยกระดับคะแนนดัชนีการรับรู้เรื่องการทุจริต (</a:t>
            </a:r>
            <a:r>
              <a:rPr lang="en-US" b="1" dirty="0">
                <a:latin typeface="FreesiaUPC" pitchFamily="34" charset="-34"/>
                <a:cs typeface="FreesiaUPC" pitchFamily="34" charset="-34"/>
              </a:rPr>
              <a:t>Corruption Perceptions Index : CPI)</a:t>
            </a:r>
            <a:endParaRPr lang="th-TH" b="1" dirty="0">
              <a:latin typeface="FreesiaUPC" pitchFamily="34" charset="-34"/>
              <a:cs typeface="FreesiaUPC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latin typeface="FreesiaUPC" pitchFamily="34" charset="-34"/>
                <a:cs typeface="FreesiaUPC" pitchFamily="34" charset="-34"/>
              </a:rPr>
              <a:t>ของประเทศไทย</a:t>
            </a:r>
            <a:endParaRPr lang="th-TH" b="1" spc="300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23813" y="1990725"/>
            <a:ext cx="34591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1</a:t>
            </a:r>
            <a:r>
              <a:rPr lang="th-TH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สร้างสังคมที่ไม่ทนต่อการทุจริต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3060700" y="635000"/>
            <a:ext cx="42052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2</a:t>
            </a:r>
            <a:r>
              <a:rPr lang="th-TH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.</a:t>
            </a:r>
            <a:r>
              <a:rPr lang="th-TH" altLang="en-US" b="1">
                <a:solidFill>
                  <a:srgbClr val="1B7D87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ยกระดับเจตจำนงทางการเมือง</a:t>
            </a:r>
          </a:p>
          <a:p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ในการต่อต้านการทุจริต</a:t>
            </a:r>
          </a:p>
        </p:txBody>
      </p:sp>
      <p:sp>
        <p:nvSpPr>
          <p:cNvPr id="9223" name="Rectangle 5"/>
          <p:cNvSpPr>
            <a:spLocks noChangeArrowheads="1"/>
          </p:cNvSpPr>
          <p:nvPr/>
        </p:nvSpPr>
        <p:spPr bwMode="auto">
          <a:xfrm>
            <a:off x="6386513" y="2127250"/>
            <a:ext cx="27574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3</a:t>
            </a:r>
            <a:r>
              <a:rPr lang="th-TH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.</a:t>
            </a:r>
            <a:r>
              <a:rPr lang="th-TH" altLang="en-US" b="1">
                <a:solidFill>
                  <a:srgbClr val="669900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สกัดกั้นการทุจริต</a:t>
            </a:r>
          </a:p>
          <a:p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เชิงนโยบาย</a:t>
            </a:r>
          </a:p>
        </p:txBody>
      </p:sp>
      <p:sp>
        <p:nvSpPr>
          <p:cNvPr id="9224" name="Rectangle 6"/>
          <p:cNvSpPr>
            <a:spLocks noChangeArrowheads="1"/>
          </p:cNvSpPr>
          <p:nvPr/>
        </p:nvSpPr>
        <p:spPr bwMode="auto">
          <a:xfrm>
            <a:off x="5781675" y="3900488"/>
            <a:ext cx="312102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4</a:t>
            </a:r>
            <a:r>
              <a:rPr lang="th-TH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.</a:t>
            </a:r>
            <a:r>
              <a:rPr lang="th-TH" altLang="en-US" b="1">
                <a:solidFill>
                  <a:srgbClr val="1B7D87"/>
                </a:solidFill>
                <a:latin typeface="FreesiaUPC" pitchFamily="34" charset="-34"/>
                <a:cs typeface="FreesiaUPC" pitchFamily="34" charset="-34"/>
              </a:rPr>
              <a:t> </a:t>
            </a:r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พัฒนาระบบป้องกันการทุจริตเชิงรุก</a:t>
            </a:r>
          </a:p>
        </p:txBody>
      </p:sp>
      <p:sp>
        <p:nvSpPr>
          <p:cNvPr id="9225" name="Rectangle 7"/>
          <p:cNvSpPr>
            <a:spLocks noChangeArrowheads="1"/>
          </p:cNvSpPr>
          <p:nvPr/>
        </p:nvSpPr>
        <p:spPr bwMode="auto">
          <a:xfrm>
            <a:off x="4826000" y="5613400"/>
            <a:ext cx="40068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5</a:t>
            </a:r>
            <a:r>
              <a:rPr lang="th-TH" altLang="en-US" b="1">
                <a:solidFill>
                  <a:srgbClr val="186D76"/>
                </a:solidFill>
                <a:latin typeface="FreesiaUPC" pitchFamily="34" charset="-34"/>
                <a:cs typeface="FreesiaUPC" pitchFamily="34" charset="-34"/>
              </a:rPr>
              <a:t>. </a:t>
            </a:r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ปฏิรูปกลไกและกระบวนการ</a:t>
            </a:r>
          </a:p>
          <a:p>
            <a:r>
              <a:rPr lang="th-TH" altLang="en-US" b="1">
                <a:solidFill>
                  <a:srgbClr val="000000"/>
                </a:solidFill>
                <a:latin typeface="FreesiaUPC" pitchFamily="34" charset="-34"/>
                <a:cs typeface="FreesiaUPC" pitchFamily="34" charset="-34"/>
              </a:rPr>
              <a:t>การปราบปรามทุจริต</a:t>
            </a:r>
          </a:p>
        </p:txBody>
      </p:sp>
      <p:sp>
        <p:nvSpPr>
          <p:cNvPr id="11" name="Donut 10"/>
          <p:cNvSpPr/>
          <p:nvPr/>
        </p:nvSpPr>
        <p:spPr>
          <a:xfrm>
            <a:off x="3281363" y="1990725"/>
            <a:ext cx="2020887" cy="2613025"/>
          </a:xfrm>
          <a:prstGeom prst="donut">
            <a:avLst>
              <a:gd name="adj" fmla="val 11373"/>
            </a:avLst>
          </a:prstGeom>
          <a:solidFill>
            <a:srgbClr val="1B7D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>
              <a:solidFill>
                <a:schemeClr val="tx1"/>
              </a:solidFill>
            </a:endParaRPr>
          </a:p>
        </p:txBody>
      </p:sp>
      <p:cxnSp>
        <p:nvCxnSpPr>
          <p:cNvPr id="19" name="Elbow Connector 18"/>
          <p:cNvCxnSpPr/>
          <p:nvPr/>
        </p:nvCxnSpPr>
        <p:spPr>
          <a:xfrm rot="10800000">
            <a:off x="1754188" y="2466975"/>
            <a:ext cx="1431925" cy="715963"/>
          </a:xfrm>
          <a:prstGeom prst="bentConnector3">
            <a:avLst>
              <a:gd name="adj1" fmla="val 50000"/>
            </a:avLst>
          </a:prstGeom>
          <a:ln w="12700">
            <a:solidFill>
              <a:srgbClr val="11435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>
            <a:off x="5422900" y="3297238"/>
            <a:ext cx="1925638" cy="712787"/>
          </a:xfrm>
          <a:prstGeom prst="bentConnector2">
            <a:avLst/>
          </a:prstGeom>
          <a:ln w="12700">
            <a:solidFill>
              <a:srgbClr val="11435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>
            <a:off x="4992688" y="2249488"/>
            <a:ext cx="1290637" cy="606425"/>
          </a:xfrm>
          <a:prstGeom prst="bentConnector3">
            <a:avLst>
              <a:gd name="adj1" fmla="val 50000"/>
            </a:avLst>
          </a:prstGeom>
          <a:ln w="12700">
            <a:solidFill>
              <a:srgbClr val="11435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4827588" y="908050"/>
            <a:ext cx="2120900" cy="1152525"/>
          </a:xfrm>
          <a:prstGeom prst="bentConnector3">
            <a:avLst>
              <a:gd name="adj1" fmla="val 114023"/>
            </a:avLst>
          </a:prstGeom>
          <a:ln w="12700">
            <a:solidFill>
              <a:srgbClr val="11435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/>
          <p:nvPr/>
        </p:nvCxnSpPr>
        <p:spPr>
          <a:xfrm rot="16200000" flipH="1">
            <a:off x="4707731" y="4636295"/>
            <a:ext cx="911225" cy="766762"/>
          </a:xfrm>
          <a:prstGeom prst="bentConnector3">
            <a:avLst>
              <a:gd name="adj1" fmla="val 50000"/>
            </a:avLst>
          </a:prstGeom>
          <a:ln w="12700">
            <a:solidFill>
              <a:srgbClr val="11435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/>
          <p:nvPr/>
        </p:nvCxnSpPr>
        <p:spPr>
          <a:xfrm rot="10800000" flipV="1">
            <a:off x="2133600" y="4305300"/>
            <a:ext cx="1249363" cy="469900"/>
          </a:xfrm>
          <a:prstGeom prst="bentConnector2">
            <a:avLst/>
          </a:prstGeom>
          <a:ln w="12700">
            <a:solidFill>
              <a:srgbClr val="11435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-19050" y="-22225"/>
            <a:ext cx="9163050" cy="523875"/>
          </a:xfrm>
          <a:prstGeom prst="rect">
            <a:avLst/>
          </a:prstGeom>
          <a:solidFill>
            <a:srgbClr val="134B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altLang="th-TH" sz="1800" b="1" spc="600" dirty="0">
              <a:solidFill>
                <a:schemeClr val="bg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  <a:p>
            <a:pPr algn="ctr">
              <a:defRPr/>
            </a:pPr>
            <a:endParaRPr lang="th-TH" altLang="th-TH" sz="1800" b="1" spc="600" dirty="0">
              <a:solidFill>
                <a:schemeClr val="bg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  <a:p>
            <a:pPr algn="ctr">
              <a:defRPr/>
            </a:pPr>
            <a:r>
              <a:rPr lang="th-TH" altLang="th-TH" sz="2400" b="1" dirty="0">
                <a:solidFill>
                  <a:schemeClr val="bg1"/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ยุทธศาสตร์ชาติว่าด้วยการป้องกันและปราบปรามการทุจริต ระยะที่ 3 (พ.ศ.256</a:t>
            </a:r>
            <a:r>
              <a:rPr lang="en-US" altLang="th-TH" sz="2400" b="1" dirty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0</a:t>
            </a:r>
            <a:r>
              <a:rPr lang="th-TH" altLang="th-TH" sz="2400" b="1" dirty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-256</a:t>
            </a:r>
            <a:r>
              <a:rPr lang="en-US" altLang="th-TH" sz="2400" b="1" dirty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4</a:t>
            </a:r>
            <a:r>
              <a:rPr lang="th-TH" altLang="th-TH" sz="2400" b="1" dirty="0">
                <a:solidFill>
                  <a:schemeClr val="bg1"/>
                </a:solidFill>
                <a:latin typeface="FreesiaUPC" pitchFamily="34" charset="-34"/>
                <a:cs typeface="FreesiaUPC" pitchFamily="34" charset="-34"/>
              </a:rPr>
              <a:t>)</a:t>
            </a:r>
            <a:endParaRPr lang="en-US" altLang="th-TH" sz="2400" b="1" dirty="0">
              <a:solidFill>
                <a:schemeClr val="bg1"/>
              </a:solidFill>
              <a:latin typeface="FreesiaUPC" pitchFamily="34" charset="-34"/>
              <a:cs typeface="FreesiaUPC" pitchFamily="34" charset="-34"/>
            </a:endParaRPr>
          </a:p>
          <a:p>
            <a:pPr algn="ctr">
              <a:defRPr/>
            </a:pPr>
            <a:endParaRPr lang="th-TH" altLang="th-TH" b="1" spc="600" dirty="0">
              <a:solidFill>
                <a:schemeClr val="bg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88" y="533400"/>
            <a:ext cx="9142412" cy="4524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3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กรม ส่วนราชการที่เรียกชื่ออย่างอื่นที่มีฐานะเป็นกรม </a:t>
            </a:r>
            <a:r>
              <a:rPr lang="th-TH" sz="3600" b="1" dirty="0">
                <a:latin typeface="FreesiaUPC" pitchFamily="34" charset="-34"/>
                <a:cs typeface="FreesiaUPC" pitchFamily="34" charset="-34"/>
              </a:rPr>
              <a:t>ซึ่งสังกัดหรือไม่สังกัดสำนักนายกรัฐมนตรี กระทรวง หรือทบวง กรุงเทพมหานคร รัฐวิสาหกิจตามกฎหมายว่าด้วยวิธีการงบประมาณหรือตามกฎหมายอื่น หน่วยงานอิสระตามรัฐธรรมนูญ องค์การมหาชนตามกฎหมายว่าด้วยองค์การมหาชน หน่วยงานในกำกับของรัฐ หน่วยงานอื่นของรัฐที่มีกฎหมายเฉพาะกำหนดให้สำนักงานการตรวจเงินแผ่นดินเป็นผู้ตรวจสอบ</a:t>
            </a:r>
          </a:p>
          <a:p>
            <a:pPr algn="thaiDist">
              <a:defRPr/>
            </a:pPr>
            <a:r>
              <a:rPr lang="th-TH" sz="3600" b="1" dirty="0">
                <a:latin typeface="FreesiaUPC" pitchFamily="34" charset="-34"/>
                <a:cs typeface="FreesiaUPC" pitchFamily="34" charset="-34"/>
              </a:rPr>
              <a:t>(หน่วยรับตรวจตามข้อ 3 (1) (3) (5) (6) (7) (8) และ (9)</a:t>
            </a:r>
          </a:p>
        </p:txBody>
      </p:sp>
      <p:sp>
        <p:nvSpPr>
          <p:cNvPr id="64515" name="TextBox 7"/>
          <p:cNvSpPr txBox="1">
            <a:spLocks noChangeArrowheads="1"/>
          </p:cNvSpPr>
          <p:nvPr/>
        </p:nvSpPr>
        <p:spPr bwMode="auto">
          <a:xfrm>
            <a:off x="0" y="5762625"/>
            <a:ext cx="9144000" cy="954088"/>
          </a:xfrm>
          <a:prstGeom prst="rect">
            <a:avLst/>
          </a:prstGeom>
          <a:solidFill>
            <a:srgbClr val="AAEE5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Tahoma" pitchFamily="34" charset="0"/>
                <a:cs typeface="Tahoma" pitchFamily="34" charset="0"/>
              </a:rPr>
              <a:t>ครุภัณฑ์ที่มีราคาเกิน 		100,000  บาท </a:t>
            </a:r>
          </a:p>
          <a:p>
            <a:r>
              <a:rPr lang="th-TH" b="1">
                <a:latin typeface="Tahoma" pitchFamily="34" charset="0"/>
                <a:cs typeface="Tahoma" pitchFamily="34" charset="0"/>
              </a:rPr>
              <a:t>และที่ดินสิ่งก่อสร้างเกิน	2</a:t>
            </a:r>
            <a:r>
              <a:rPr lang="en-US" b="1">
                <a:latin typeface="Tahoma" pitchFamily="34" charset="0"/>
                <a:cs typeface="Tahoma" pitchFamily="34" charset="0"/>
              </a:rPr>
              <a:t>,000,000</a:t>
            </a:r>
            <a:r>
              <a:rPr lang="th-TH" b="1">
                <a:latin typeface="Tahoma" pitchFamily="34" charset="0"/>
                <a:cs typeface="Tahoma" pitchFamily="34" charset="0"/>
              </a:rPr>
              <a:t>  บาท</a:t>
            </a:r>
            <a:endParaRPr lang="th-TH"/>
          </a:p>
        </p:txBody>
      </p:sp>
      <p:sp>
        <p:nvSpPr>
          <p:cNvPr id="9" name="Down Arrow 8"/>
          <p:cNvSpPr/>
          <p:nvPr/>
        </p:nvSpPr>
        <p:spPr>
          <a:xfrm>
            <a:off x="4043363" y="5208588"/>
            <a:ext cx="865187" cy="3317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25" y="981075"/>
            <a:ext cx="9001125" cy="1938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ส่วนราชการประจำจังหวัดและส่วนราชการตามข้อ (1) </a:t>
            </a:r>
            <a:br>
              <a:rPr lang="th-TH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</a:br>
            <a:r>
              <a:rPr lang="th-TH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ซึ่งมีสำนักงานตั้งอยู่ในภูมิภาค </a:t>
            </a:r>
            <a:r>
              <a:rPr lang="th-TH" sz="4000" b="1" dirty="0">
                <a:latin typeface="FreesiaUPC" pitchFamily="34" charset="-34"/>
                <a:cs typeface="FreesiaUPC" pitchFamily="34" charset="-34"/>
              </a:rPr>
              <a:t>องค์การบริหารส่วนจังหวัด เทศบาล องค์การบริหารส่วนตำบล และเมืองพัทยา</a:t>
            </a:r>
          </a:p>
        </p:txBody>
      </p:sp>
      <p:sp>
        <p:nvSpPr>
          <p:cNvPr id="65539" name="TextBox 4"/>
          <p:cNvSpPr txBox="1">
            <a:spLocks noChangeArrowheads="1"/>
          </p:cNvSpPr>
          <p:nvPr/>
        </p:nvSpPr>
        <p:spPr bwMode="auto">
          <a:xfrm>
            <a:off x="34925" y="3898900"/>
            <a:ext cx="9001125" cy="1384300"/>
          </a:xfrm>
          <a:prstGeom prst="rect">
            <a:avLst/>
          </a:prstGeom>
          <a:solidFill>
            <a:srgbClr val="AAEE5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b="1">
                <a:latin typeface="Tahoma" pitchFamily="34" charset="0"/>
                <a:cs typeface="Tahoma" pitchFamily="34" charset="0"/>
              </a:rPr>
              <a:t>ค่าครุภัณฑ์ที่มีราคาเกิน 	100,000  บาท</a:t>
            </a:r>
          </a:p>
          <a:p>
            <a:r>
              <a:rPr lang="th-TH" b="1">
                <a:latin typeface="Tahoma" pitchFamily="34" charset="0"/>
                <a:cs typeface="Tahoma" pitchFamily="34" charset="0"/>
              </a:rPr>
              <a:t> </a:t>
            </a:r>
          </a:p>
          <a:p>
            <a:r>
              <a:rPr lang="th-TH" b="1">
                <a:latin typeface="Tahoma" pitchFamily="34" charset="0"/>
                <a:cs typeface="Tahoma" pitchFamily="34" charset="0"/>
              </a:rPr>
              <a:t>ที่ดินสิ่งก่อสร้างเกิน		1</a:t>
            </a:r>
            <a:r>
              <a:rPr lang="en-US" b="1">
                <a:latin typeface="Tahoma" pitchFamily="34" charset="0"/>
                <a:cs typeface="Tahoma" pitchFamily="34" charset="0"/>
              </a:rPr>
              <a:t>,000,000</a:t>
            </a:r>
            <a:r>
              <a:rPr lang="th-TH" b="1">
                <a:latin typeface="Tahoma" pitchFamily="34" charset="0"/>
                <a:cs typeface="Tahoma" pitchFamily="34" charset="0"/>
              </a:rPr>
              <a:t>  บาท</a:t>
            </a:r>
            <a:endParaRPr lang="th-TH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03688" y="3284538"/>
            <a:ext cx="8636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58738" y="42863"/>
          <a:ext cx="9059862" cy="6791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330"/>
                <a:gridCol w="6099532"/>
              </a:tblGrid>
              <a:tr h="412865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5" marR="91435" marT="45725" marB="457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5" marR="91435" marT="45725" marB="457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378460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 </a:t>
                      </a:r>
                      <a:endParaRPr lang="en-US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/>
                      <a:endParaRPr lang="en-US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/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มีการประกาศเผยแพร่แผนปฏิบัติการจัดซื้อ</a:t>
                      </a:r>
                    </a:p>
                    <a:p>
                      <a:pPr algn="l"/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จัดจ้าง ประจำปีงบประมาณ พ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ศ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2560 (ภายในระยะเวลา 30 วันทำการ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หลังจากที่ได้รับการจัดสรรงบประมาณประจำปี </a:t>
                      </a:r>
                    </a:p>
                    <a:p>
                      <a:pPr algn="l"/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พ.ศ. 2560) หรือไม่</a:t>
                      </a:r>
                    </a:p>
                    <a:p>
                      <a:pPr algn="l"/>
                      <a:endParaRPr lang="th-TH" sz="1800" b="1" kern="1200" baseline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/>
                      <a:endParaRPr lang="th-TH" sz="1800" b="1" kern="1200" baseline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ในแบบ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Evidence Based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จะพิจารณาให้คะแนนแก่หน่วยงานหน่วยงานที่ไม่อยู่ในข่ายต้องจัดทำแผนปฏิบัติการจัดซื้อ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จัดจ้างประจำปีงบประมาณ พ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(งบลงทุน)</a:t>
                      </a:r>
                      <a:r>
                        <a:rPr lang="th-TH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/>
                      </a:r>
                      <a:br>
                        <a:rPr lang="th-TH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</a:br>
                      <a:endParaRPr lang="th-TH" sz="18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algn="l"/>
                      <a:endParaRPr lang="th-TH" sz="18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/>
                      <a:endParaRPr lang="th-TH" sz="18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5" marR="91435" marT="45725" marB="457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thaiDist"/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</a:t>
                      </a:r>
                    </a:p>
                    <a:p>
                      <a:pPr algn="thaiDist"/>
                      <a:endParaRPr lang="th-TH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/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1. หลักฐานเกี่ยวกับหัวข้อรายการประกาศเผยแพร่</a:t>
                      </a:r>
                    </a:p>
                    <a:p>
                      <a:pPr algn="thaiDist"/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แผนและรายละเอียดของแผนปฏิบัติการจัดซื้อจัดจ้าง ประจำปีงบประมาณ พ.ศ. 2560 ที่ขึ้นประกาศไว้บนหน้าเว็บไซต์ของหน่วยงานผู้ถูกประเมินโดยมีวันที่ขึ้นประกาศชัดเจน </a:t>
                      </a:r>
                    </a:p>
                    <a:p>
                      <a:pPr algn="thaiDist"/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2. การประกาศเผยแพร่แผนนั้นต้องดำเนินการอย่างช้าภายใน 30 วันทำการหลังจากที่ได้รับการจัดสรรงบประมาณประจำปี 2560 </a:t>
                      </a:r>
                    </a:p>
                    <a:p>
                      <a:pPr algn="thaiDist"/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3. หน่วยงานต้องแนบรายละเอียดของวันที่ได้รับการจัดสรรงบประมาณมาเป็นหลักฐานประกอบการพิจารณาด้วย </a:t>
                      </a:r>
                    </a:p>
                    <a:p>
                      <a:pPr algn="thaiDist"/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ากหน่วยงานผู้เข้ารับการประเมินมีการประกาศเผยแพร่แผนปฏิบัติการจัดซื้อจัดจ้างล่วงเลยกว่าระยะเวลาที่กำหนดไว้ในข้อคำถาม ให้หน่วยงานระบุเหตุผลในความล่าช้าของประกาศนั้นมาเพื่อให้ผู้ประเมินผลทราบด้วย </a:t>
                      </a:r>
                    </a:p>
                    <a:p>
                      <a:pPr algn="thaiDist"/>
                      <a:endParaRPr lang="th-TH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</a:t>
                      </a:r>
                      <a:r>
                        <a:rPr lang="th-TH" sz="20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j-cs"/>
                        </a:rPr>
                        <a:t>กรณีที่หน่วยงานไม่อยู่ในข่ายที่ต้องจัดทำแผนปฏิบัติการจัดซื้อจัดจ้างตามที่คณะกรรมการตรวจเงินแผ่นดินกำหนด ให้ระบุเหตุผลในช่องอื่นๆ (โปรดระบุ) </a:t>
                      </a:r>
                      <a:endParaRPr lang="th-TH" sz="1800" b="1" baseline="0" dirty="0" smtClean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5" marR="91435" marT="45725" marB="4572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950" y="260350"/>
          <a:ext cx="89281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100"/>
              </a:tblGrid>
              <a:tr h="700971">
                <a:tc>
                  <a:txBody>
                    <a:bodyPr/>
                    <a:lstStyle/>
                    <a:p>
                      <a:pPr algn="l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4 </a:t>
                      </a: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</a:t>
                      </a:r>
                    </a:p>
                    <a:p>
                      <a:pPr algn="ctr"/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1" marR="91431" marT="45663" marB="4566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699829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หนังสืออนุมัติแผนปฏิบัติการจัดซื้อจัดจ้าง ประจำปีงบประมาณ พ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(งบลงทุน) และปรากฏการขออนุญาตนำเผยแพร่บนเว็บไซต์ของหน่วยงาน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แผนปฏิบัติการจัดซื้อจัดจ้างประจำปีงบประมาณ พ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(งบลงทุน)  มีรายละเอียดชัดเจน อย่างช้าภายใน 30 วันทำการ หลังวันที่ได้รับจัดสรรเงินงบประมาณ </a:t>
                      </a:r>
                      <a:r>
                        <a:rPr lang="th-TH" sz="20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หากเกินกำหนด ให้เขียนคำอธิบายพร้อมเหตุผลในแบบ </a:t>
                      </a:r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Evidence Based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หนังสือแจ้งจัดสรรงบประมาณประจำปีงบประมาณ พ.ศ. 2560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ประกาศคณะกรรมการตรวจเงินแผ่นดิน เรื่อง การจัดทำแผนปฏิบัติการจัดซื้อจัดจ้าง พ.ศ. 2546 ลงวันที่ 29 มกราคม พ.ศ. 2546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Print Screen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 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ข้อสังเกต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6. กรณีที่หน่วยงานไม่อยู่ในข่ายที่ต้องจัดทำแผนปฏิบัติการจัดซื้อจัดจ้างประจำปีงบประมาณ พ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(งบลงทุน) ตามที่คณะกรรมการตรวจเงินแผ่นดินกำหนด ให้เขียนคำอธิบายพร้อมเหตุผล 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จึงจะพิจารณาให้คะแนน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th-TH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400" b="1" kern="1200" baseline="0" dirty="0" smtClean="0">
                          <a:solidFill>
                            <a:srgbClr val="C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จะต้องเขียนระบุ วันที่ได้รับการจัดสรรงบประมาณ ...........</a:t>
                      </a:r>
                    </a:p>
                    <a:p>
                      <a:r>
                        <a:rPr lang="th-TH" sz="2400" b="1" kern="1200" baseline="0" dirty="0" smtClean="0">
                          <a:solidFill>
                            <a:srgbClr val="C00000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จะต้องเขียนระบุ วันที่ประกาศเผยแพร่</a:t>
                      </a:r>
                      <a:endParaRPr lang="th-TH" sz="2400" b="1" baseline="0" dirty="0" smtClean="0">
                        <a:solidFill>
                          <a:srgbClr val="C00000"/>
                        </a:solidFill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algn="l">
                        <a:tabLst>
                          <a:tab pos="363538" algn="l"/>
                          <a:tab pos="536575" algn="l"/>
                        </a:tabLst>
                      </a:pPr>
                      <a:endParaRPr lang="th-TH" sz="20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1" marR="91431" marT="45663" marB="4566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0" y="0"/>
          <a:ext cx="9136063" cy="6970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5231"/>
                <a:gridCol w="6150832"/>
              </a:tblGrid>
              <a:tr h="417887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6" marR="91446" marT="45692" marB="45692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6" marR="91446" marT="45692" marB="45692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552826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4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  <a:endParaRPr lang="en-US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endParaRPr lang="en-US" sz="1800" b="1" spc="-3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มีการเผยแพร่ข้อมูลอย่างเป็นระบบเกี่ยวกับการจัดซื้อจัดจ้าง ในปีงบประมาณ พ</a:t>
                      </a:r>
                      <a:r>
                        <a:rPr lang="en-US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th-TH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ศ</a:t>
                      </a:r>
                      <a:r>
                        <a:rPr lang="en-US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th-TH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25</a:t>
                      </a:r>
                      <a:r>
                        <a:rPr lang="en-US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60</a:t>
                      </a:r>
                      <a:r>
                        <a:rPr lang="th-TH" sz="1800" b="1" spc="-3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เพื่อให้สาธารณชนสมารถตรวจสอบข้อมูลการจัดซื้อจัดจ้างของหน่วยงานได้</a:t>
                      </a:r>
                      <a:r>
                        <a:rPr lang="th-TH" sz="1800" b="1" spc="-3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โดยมีองค์ประกอบดังต่อไปนี้ หรือไม่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	(1) ชื่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/>
                        </a:rPr>
                        <a:t>อโครงการ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/>
                        </a:rPr>
                        <a:t>	(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Wingdings"/>
                        </a:rPr>
                        <a:t>2) งบประมาณ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Wingdings"/>
                        </a:rPr>
                        <a:t>	(3) ผู้ซื้อซอง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Wingdings"/>
                        </a:rPr>
                        <a:t>	(4) ผู้ยื่นซอง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Wingdings"/>
                        </a:rPr>
                        <a:t>	(5) ผู้ได้รับคัดเลือก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  <a:sym typeface="Wingdings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  <a:sym typeface="Symbol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354013" algn="l"/>
                          <a:tab pos="630238" algn="l"/>
                        </a:tabLst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Symbol"/>
                        </a:rPr>
                        <a:t>	</a:t>
                      </a:r>
                      <a:r>
                        <a:rPr lang="th-TH" sz="1600" b="1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th-TH" sz="1600" b="1" baseline="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600" b="1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6" marR="91446" marT="45692" marB="4569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thaiDist"/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หัวข้อรายการประกาศและรายละเอียดของฐานข้อมูลจัดซื้อจัดจ้างทุกโครงการที่ดำเนินการแล้วเสร็จของปีงบประมาณ พ.ศ. 2560 ที่หน่วยงานได้แสดงไว้บนเว็บไซต์ของหน่วยงานผู้ถูกประเมิน โดยลักษณะของการจัดทำฐานข้อมูลนั้น หน่วยงานต้องดำเนินการสรุปโครงการจัดซื้อจัดจ้างทุกโครงการ/</a:t>
                      </a:r>
                      <a:endParaRPr lang="en-U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/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ทุกวิธีการจัดซื้อจัดจ้างที่ดำเนินงานแล้วเสร็จภายในห้วงปีงบประมาณ</a:t>
                      </a:r>
                      <a:endParaRPr lang="en-U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/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ที่ทำการประเมิน จากแหล่งงบประมาณทุกประเภท เช่น งบประมาณรายจ่ายประจำปีของส่วนราชการ รัฐวิสาหกิจ งบประมาณเหลือจ่าย งบรายจ่ายอื่น เงินอุดหนุนทั่วไป เงินอุดหนุนเฉพาะกิจ งบพัฒนาจังหวัด งบพัฒนากลุ่มจังหวัด งบประมาณที่มีการกันไว้จ่ายเหลื่อมปี เป็นต้น มาจัดทำฐานข้อมูลรวมที่แสดงระบบของการจัดซื้อจัดจ้างอย่างครบถ้วน </a:t>
                      </a:r>
                      <a:endParaRPr lang="en-U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/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คือ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1) ชื่อโครงการ 2) งบประมาณ 3) ผู้ซื้อซอง </a:t>
                      </a:r>
                    </a:p>
                    <a:p>
                      <a:pPr algn="thaiDist"/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4) ผู้ยื่นซอง และ 5) ผู้ได้รับการคัดเลือก </a:t>
                      </a:r>
                    </a:p>
                    <a:p>
                      <a:pPr algn="thaiDist">
                        <a:tabLst>
                          <a:tab pos="442913" algn="l"/>
                        </a:tabLst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 </a:t>
                      </a:r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กรณีที่หน่วยงานผู้เข้ารับการประเมินมีการจัดซื้อจัดจ้าง ประจำปีงบประมาณ พ.ศ. 2560 ด้วยวิธีการตกลงราคาหรือวิธีอื่นๆ ที่ไม่สามารถแสดงข้อมูลได้ครบทั้ง 5 องค์ประกอบ ให้หน่วยงานระบุเหตุผลในช่องอื่นๆ (โปรดระบุ) ว่าการจัดซื้อจัดจ้างในโครงการนั้น เป็นการจัดซื้อจัดจ้างด้วยวิธีการใด</a:t>
                      </a:r>
                    </a:p>
                    <a:p>
                      <a:pPr algn="thaiDist">
                        <a:tabLst>
                          <a:tab pos="442913" algn="l"/>
                        </a:tabLst>
                      </a:pPr>
                      <a:endParaRPr lang="th-TH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>
                        <a:tabLst>
                          <a:tab pos="442913" algn="l"/>
                        </a:tabLst>
                      </a:pP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หมายเหตุ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2913" algn="l"/>
                        </a:tabLst>
                        <a:defRPr/>
                      </a:pPr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1. ระบบข้อมูลเกี่ยวกับการจัดซื้อจัด</a:t>
                      </a: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ต้องสามารถสอบทานกลับ เพื่อตรวจสอบความมีอยู่จริงของระบบและข้อมูลที่นำมาใช้ประกอบการประเมินได้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2913" algn="l"/>
                        </a:tabLst>
                        <a:defRPr/>
                      </a:pP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เป็นโครงการที่หน่วยงานดำเนินการใน</a:t>
                      </a:r>
                      <a:r>
                        <a:rPr lang="th-TH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ที่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 </a:t>
                      </a: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และ</a:t>
                      </a:r>
                      <a:r>
                        <a:rPr lang="th-TH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ที่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 </a:t>
                      </a: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ของปีงบประมาณ พ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2560</a:t>
                      </a:r>
                      <a:r>
                        <a:rPr lang="th-TH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</a:t>
                      </a:r>
                      <a:endParaRPr lang="th-TH" sz="16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6" marR="91446" marT="45692" marB="45692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825" y="4868863"/>
            <a:ext cx="90360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latin typeface="Arial" charset="0"/>
                <a:cs typeface="+mj-cs"/>
              </a:rPr>
              <a:t>ทุกงบประมาณที่ได้รับ อาทิ งบพัฒนา  งบดำเนินงาน </a:t>
            </a:r>
          </a:p>
          <a:p>
            <a:pPr>
              <a:defRPr/>
            </a:pPr>
            <a:r>
              <a:rPr lang="th-TH" sz="2400" b="1" dirty="0">
                <a:latin typeface="Arial" charset="0"/>
                <a:cs typeface="+mj-cs"/>
              </a:rPr>
              <a:t>งบที่จ้างที่ปรึกษา ฯลฯ </a:t>
            </a:r>
          </a:p>
          <a:p>
            <a:pPr>
              <a:defRPr/>
            </a:pPr>
            <a:endParaRPr lang="th-TH" sz="2400" b="1" dirty="0">
              <a:solidFill>
                <a:srgbClr val="C00000"/>
              </a:solidFill>
              <a:latin typeface="Arial" charset="0"/>
              <a:cs typeface="+mj-cs"/>
            </a:endParaRPr>
          </a:p>
          <a:p>
            <a:pPr>
              <a:defRPr/>
            </a:pPr>
            <a:r>
              <a:rPr lang="th-TH" sz="2400" b="1" dirty="0">
                <a:solidFill>
                  <a:srgbClr val="C00000"/>
                </a:solidFill>
                <a:latin typeface="Arial" charset="0"/>
                <a:cs typeface="+mj-cs"/>
              </a:rPr>
              <a:t>กระทรวงสาธารณสุข ยกเว้นตามข้อกำหนดเบื้องต้น....</a:t>
            </a:r>
            <a:endParaRPr lang="en-US" sz="2400" b="1" dirty="0">
              <a:solidFill>
                <a:srgbClr val="C00000"/>
              </a:solidFill>
              <a:latin typeface="Arial" charset="0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950" y="404813"/>
          <a:ext cx="892810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100"/>
              </a:tblGrid>
              <a:tr h="518152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2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th-TH" sz="280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(2)</a:t>
                      </a:r>
                      <a:endParaRPr lang="th-TH" sz="2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0" marR="91430" marT="45714" marB="4571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34648">
                <a:tc>
                  <a:txBody>
                    <a:bodyPr/>
                    <a:lstStyle/>
                    <a:p>
                      <a:endParaRPr lang="th-TH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หนังสืออนุมัติแผนปฏิบัติการจัดซื้อจัดจ้าง ประจำปีงบประมาณ พ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และปรากฏการขออนุญาตนำเผยแพร่บนเว็บไซต์ของหน่วยงาน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แผนปฏิบัติการจัดซื้อจัดจ้างประจำปีงบประมาณ พ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2560 มีรายละเอียดชัดเจน อย่างช้าภายใน 30 วันทำการ หลังวันที่ได้รับจัดสรรเงินงบประมาณ </a:t>
                      </a:r>
                      <a:r>
                        <a:rPr lang="th-TH" sz="20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หากเกินกำหนด ให้เขียนคำอธิบายพร้อมเหตุผลในแบบ </a:t>
                      </a:r>
                      <a:r>
                        <a:rPr lang="en-US" sz="20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Evidence Based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หนังสือแจ้งจัดสรรงบประมาณประจำปีงบประมาณ พ.ศ. 2560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Print Screen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</a:p>
                    <a:p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30" marR="91430" marT="45714" marB="4571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0825" y="692150"/>
            <a:ext cx="8815388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h-TH" sz="2400" b="1" dirty="0">
                <a:cs typeface="+mj-cs"/>
              </a:rPr>
              <a:t>คำอธิบายเพิ่มเติม</a:t>
            </a:r>
            <a:endParaRPr lang="en-US" sz="2400" dirty="0">
              <a:cs typeface="+mj-cs"/>
            </a:endParaRPr>
          </a:p>
          <a:p>
            <a:pPr>
              <a:defRPr/>
            </a:pPr>
            <a:r>
              <a:rPr lang="th-TH" sz="2400" dirty="0">
                <a:cs typeface="+mj-cs"/>
              </a:rPr>
              <a:t>หน่วยงานต้องแสดงหลักฐานเกี่ยวกับการเผยแพร่ข้อมูลการจัดซื้อ</a:t>
            </a:r>
          </a:p>
          <a:p>
            <a:pPr>
              <a:defRPr/>
            </a:pPr>
            <a:r>
              <a:rPr lang="th-TH" sz="2400" dirty="0">
                <a:cs typeface="+mj-cs"/>
              </a:rPr>
              <a:t>จัดจ้างอย่างเป็นระบบ ซึ่งเป็นโครงการที่หน่วยงานได้ดำเนินการจัดซื้อจัดจ้าง เป็นโครงการที่หน่วยงานดำเนินการใน</a:t>
            </a:r>
            <a:r>
              <a:rPr lang="th-TH" sz="2400" dirty="0" err="1">
                <a:cs typeface="+mj-cs"/>
              </a:rPr>
              <a:t>ไตรมาส</a:t>
            </a:r>
            <a:r>
              <a:rPr lang="th-TH" sz="2400" dirty="0">
                <a:cs typeface="+mj-cs"/>
              </a:rPr>
              <a:t>ที่ </a:t>
            </a:r>
            <a:r>
              <a:rPr lang="en-US" sz="2400" dirty="0">
                <a:cs typeface="+mj-cs"/>
              </a:rPr>
              <a:t>1</a:t>
            </a:r>
            <a:r>
              <a:rPr lang="th-TH" sz="2400" dirty="0">
                <a:cs typeface="+mj-cs"/>
              </a:rPr>
              <a:t> และ</a:t>
            </a:r>
            <a:r>
              <a:rPr lang="th-TH" sz="2400" dirty="0" err="1">
                <a:cs typeface="+mj-cs"/>
              </a:rPr>
              <a:t>ไตรมาส</a:t>
            </a:r>
            <a:r>
              <a:rPr lang="th-TH" sz="2400" dirty="0">
                <a:cs typeface="+mj-cs"/>
              </a:rPr>
              <a:t>ที่ </a:t>
            </a:r>
            <a:r>
              <a:rPr lang="en-US" sz="2400" dirty="0">
                <a:cs typeface="+mj-cs"/>
              </a:rPr>
              <a:t>2</a:t>
            </a:r>
            <a:r>
              <a:rPr lang="th-TH" sz="2400" dirty="0">
                <a:cs typeface="+mj-cs"/>
              </a:rPr>
              <a:t> ของปีงบประมาณ พ.ศ. </a:t>
            </a:r>
            <a:r>
              <a:rPr lang="en-US" sz="2400" dirty="0">
                <a:cs typeface="+mj-cs"/>
              </a:rPr>
              <a:t>2560</a:t>
            </a:r>
            <a:r>
              <a:rPr lang="th-TH" sz="2400" dirty="0">
                <a:cs typeface="+mj-cs"/>
              </a:rPr>
              <a:t> มาจัดทำเป็นระบบฐานข้อมูล และ</a:t>
            </a:r>
          </a:p>
          <a:p>
            <a:pPr>
              <a:defRPr/>
            </a:pPr>
            <a:r>
              <a:rPr lang="th-TH" sz="2400" dirty="0">
                <a:cs typeface="+mj-cs"/>
              </a:rPr>
              <a:t>ได้เผยแพร่ไว้บนหน้าเว็บไซต์ของหน่วยงานหรือช่องทางอื่นๆ</a:t>
            </a:r>
            <a:endParaRPr lang="en-US" sz="2400" dirty="0">
              <a:cs typeface="+mj-cs"/>
            </a:endParaRPr>
          </a:p>
          <a:p>
            <a:pPr>
              <a:defRPr/>
            </a:pPr>
            <a:r>
              <a:rPr lang="en-US" sz="2400" dirty="0">
                <a:cs typeface="+mj-cs"/>
              </a:rPr>
              <a:t> </a:t>
            </a:r>
          </a:p>
          <a:p>
            <a:pPr>
              <a:defRPr/>
            </a:pPr>
            <a:r>
              <a:rPr lang="th-TH" sz="2400" b="1" dirty="0">
                <a:cs typeface="+mj-cs"/>
              </a:rPr>
              <a:t>หมายเหตุ :</a:t>
            </a:r>
            <a:endParaRPr lang="en-US" sz="2400" dirty="0">
              <a:cs typeface="+mj-cs"/>
            </a:endParaRPr>
          </a:p>
          <a:p>
            <a:pPr>
              <a:defRPr/>
            </a:pPr>
            <a:r>
              <a:rPr lang="en-US" sz="2400" dirty="0">
                <a:cs typeface="+mj-cs"/>
              </a:rPr>
              <a:t>1.</a:t>
            </a:r>
            <a:r>
              <a:rPr lang="th-TH" sz="2400" dirty="0">
                <a:cs typeface="+mj-cs"/>
              </a:rPr>
              <a:t> ระบบข้อมูลเกี่ยวกับการจัดซื้อจัดจ้างต้องสามารถสอบทานกลับ </a:t>
            </a:r>
          </a:p>
          <a:p>
            <a:pPr>
              <a:defRPr/>
            </a:pPr>
            <a:r>
              <a:rPr lang="th-TH" sz="2400" dirty="0">
                <a:cs typeface="+mj-cs"/>
              </a:rPr>
              <a:t>เพื่อตรวจสอบความมีอยู่จริงของระบบและข้อมูลที่นำมาใช้ประกอบการประเมินได้</a:t>
            </a:r>
            <a:endParaRPr lang="en-US" sz="2400" dirty="0">
              <a:cs typeface="+mj-cs"/>
            </a:endParaRPr>
          </a:p>
          <a:p>
            <a:pPr>
              <a:defRPr/>
            </a:pPr>
            <a:r>
              <a:rPr lang="en-US" sz="2400" dirty="0">
                <a:cs typeface="+mj-cs"/>
              </a:rPr>
              <a:t>2.</a:t>
            </a:r>
            <a:r>
              <a:rPr lang="th-TH" sz="2400" dirty="0">
                <a:cs typeface="+mj-cs"/>
              </a:rPr>
              <a:t> เป็นโครงการที่หน่วยงานดำเนินการใน</a:t>
            </a:r>
            <a:r>
              <a:rPr lang="th-TH" sz="2400" dirty="0" err="1">
                <a:cs typeface="+mj-cs"/>
              </a:rPr>
              <a:t>ไตรมาส</a:t>
            </a:r>
            <a:r>
              <a:rPr lang="th-TH" sz="2400" dirty="0">
                <a:cs typeface="+mj-cs"/>
              </a:rPr>
              <a:t>ที่ 1 และ</a:t>
            </a:r>
            <a:r>
              <a:rPr lang="th-TH" sz="2400" dirty="0" err="1">
                <a:cs typeface="+mj-cs"/>
              </a:rPr>
              <a:t>ไตรมาส</a:t>
            </a:r>
            <a:r>
              <a:rPr lang="th-TH" sz="2400" dirty="0">
                <a:cs typeface="+mj-cs"/>
              </a:rPr>
              <a:t>ที่ 2 ของปีงบประมาณ พ.ศ. 2560</a:t>
            </a:r>
            <a:endParaRPr lang="en-US" sz="2400" dirty="0">
              <a:cs typeface="+mj-cs"/>
            </a:endParaRPr>
          </a:p>
        </p:txBody>
      </p:sp>
    </p:spTree>
  </p:cSld>
  <p:clrMapOvr>
    <a:masterClrMapping/>
  </p:clrMapOvr>
  <p:transition spd="med">
    <p:circl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26988" y="68263"/>
          <a:ext cx="9117012" cy="6696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59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16" marB="4561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16" marB="4561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88395">
                <a:tc rowSpan="2"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4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(3)</a:t>
                      </a: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มีแนวทางการตรวจสอบถึงความเกี่ยวข้องระหว่างเจ้าหน้าที่ที่เกี่ยวข้องกับการจัดซื้อจัดจ้าง และผู้เสนองานเพื่อป้องกันผลประโยชน์ทับซ้อน หรือไม่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16" marB="4561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หน่วยงานต้องแสดงหลักฐานเกี่ยวกับแนวทาง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การปฏิบัติงาน คำสั่ง ระเบียบ หรือ เอกสารอื่นๆ เช่น บันทึกการตรวจสอบเจ้าหน้าที่ภายในหน่วยงานที่มีความเกี่ยวข้องกับการจัดซื้อจัดจ้างหรือ เอกสารรายงานอื่นๆ ที่แสดง</a:t>
                      </a:r>
                      <a:b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ห้เห็นถึงความเกี่ยวข้องกันของเจ้าหน้าที่ภายในหน่วยงานที่มีหน้าที่ในการจัดซื้อจัดจ้างกับผู้เสนองาน </a:t>
                      </a:r>
                      <a:r>
                        <a:rPr lang="th-TH" sz="2400" b="1" kern="1200" dirty="0" smtClean="0">
                          <a:solidFill>
                            <a:srgbClr val="0000FF"/>
                          </a:solidFill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เพื่อป้องกันผลประโยชน์ทับซ้อน 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16" marB="45616">
                    <a:noFill/>
                  </a:tcPr>
                </a:tc>
              </a:tr>
              <a:tr h="374209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thaiDist"/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4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(3)</a:t>
                      </a:r>
                    </a:p>
                    <a:p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หนังสือแจ้งเวียนหลักฐานเกี่ยวกับแนวทาง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การตรวจสอบถึงความเกี่ยวข้องระหว่างเจ้าหน้าที่ที่เกี่ยวข้องกับการจัดซื้อจัดจ้าง และผู้เสนองาน เพื่อป้องกันผลประโยชน์ทับซ้อน เป็นคำสั่ง /ระเบียบ/ ประกาศ ฯลฯ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หนังสือขออนุญาตนำเผยแพร่บนเว็บไซต์ของหน่วยงาน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หลักฐานเกี่ยวกับแนวทางการตรวจสอบถึงความเกี่ยวข้องระหว่างเจ้าหน้าที่ที่เกี่ยวข้องกับการจัดซื้อจัดจ้าง และผู้เสนองาน เพื่อป้องกันผลประโยชน์ทับซ้อน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7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หลักฐานที่มีการนำผลการบังคับใช้ตามแนวทางฯ ดังกล่าว ของปีงบประมาณ พ.ศ. 2559 และใน</a:t>
                      </a:r>
                      <a:r>
                        <a:rPr lang="th-TH" sz="17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7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1-2 ของปีงบประมาณ พ.ศ. 2560 ต่อผู้บริหาร </a:t>
                      </a:r>
                      <a:endParaRPr lang="th-TH" sz="17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16" marB="4561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1652588"/>
            <a:ext cx="9144000" cy="5842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>
            <a:spAutoFit/>
          </a:bodyPr>
          <a:lstStyle/>
          <a:p>
            <a:pPr algn="thaiDist">
              <a:tabLst>
                <a:tab pos="623888" algn="l"/>
              </a:tabLst>
              <a:defRPr/>
            </a:pP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th-TH" sz="1600" b="1" dirty="0">
                <a:latin typeface="Arial" charset="0"/>
                <a:cs typeface="+mj-cs"/>
              </a:rPr>
              <a:t>เพื่อให้หน่วยงานมีการเปิดเผยข้อมูลการดำเนินงานจัดซื้อจัดจ้างโครงการต่างๆในแต่ละขั้นตอน/กระบวนการให้สาธารณชนทราบผ่านทางเว็บไซต์ของหน่วยงานหรือสื่ออื่นๆ</a:t>
            </a:r>
            <a:endParaRPr lang="en-US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blackWhite">
          <a:xfrm>
            <a:off x="-3175" y="0"/>
            <a:ext cx="9147175" cy="908050"/>
          </a:xfrm>
          <a:prstGeom prst="roundRect">
            <a:avLst>
              <a:gd name="adj" fmla="val 9106"/>
            </a:avLst>
          </a:prstGeom>
          <a:solidFill>
            <a:srgbClr val="0070C0"/>
          </a:solidFill>
          <a:ln w="25400">
            <a:noFill/>
            <a:round/>
            <a:headEnd/>
            <a:tailEnd/>
          </a:ln>
          <a:effectLst/>
        </p:spPr>
        <p:txBody>
          <a:bodyPr wrap="none"/>
          <a:lstStyle/>
          <a:p>
            <a:pPr algn="thaiDist"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EB 5</a:t>
            </a:r>
            <a:r>
              <a:rPr lang="th-TH" sz="1800" b="1" dirty="0">
                <a:solidFill>
                  <a:schemeClr val="bg1"/>
                </a:solidFill>
                <a:latin typeface="Arial" charset="0"/>
                <a:cs typeface="+mj-cs"/>
              </a:rPr>
              <a:t> ในปีงบประมาณ พ.ศ. </a:t>
            </a:r>
            <a:r>
              <a:rPr lang="en-US" sz="1800" b="1" dirty="0">
                <a:solidFill>
                  <a:schemeClr val="bg1"/>
                </a:solidFill>
                <a:latin typeface="Arial" charset="0"/>
                <a:cs typeface="+mj-cs"/>
              </a:rPr>
              <a:t>2560</a:t>
            </a:r>
            <a:r>
              <a:rPr lang="th-TH" sz="1800" b="1" dirty="0">
                <a:solidFill>
                  <a:schemeClr val="bg1"/>
                </a:solidFill>
                <a:latin typeface="Arial" charset="0"/>
                <a:cs typeface="+mj-cs"/>
              </a:rPr>
              <a:t> หน่วยงานของท่านมีการดำเนินงานเกี่ยวกับ</a:t>
            </a:r>
            <a:r>
              <a:rPr lang="en-US" sz="1800" b="1" dirty="0">
                <a:solidFill>
                  <a:schemeClr val="bg1"/>
                </a:solidFill>
                <a:latin typeface="Arial" charset="0"/>
                <a:cs typeface="+mj-cs"/>
              </a:rPr>
              <a:t/>
            </a:r>
            <a:br>
              <a:rPr lang="en-US" sz="1800" b="1" dirty="0">
                <a:solidFill>
                  <a:schemeClr val="bg1"/>
                </a:solidFill>
                <a:latin typeface="Arial" charset="0"/>
                <a:cs typeface="+mj-cs"/>
              </a:rPr>
            </a:br>
            <a:r>
              <a:rPr lang="th-TH" sz="1800" b="1" dirty="0">
                <a:solidFill>
                  <a:schemeClr val="bg1"/>
                </a:solidFill>
                <a:latin typeface="Arial" charset="0"/>
                <a:cs typeface="+mj-cs"/>
              </a:rPr>
              <a:t>การเปิดเผยข้อมูลผลการจัดซื้อจัดจ้างแต่ละโครงการให้สาธารณชนรับทราบอย่างไร </a:t>
            </a:r>
            <a:endParaRPr lang="en-US" sz="1800" b="1" dirty="0">
              <a:solidFill>
                <a:schemeClr val="bg1"/>
              </a:solidFill>
              <a:latin typeface="Arial" charset="0"/>
              <a:cs typeface="+mj-cs"/>
            </a:endParaRPr>
          </a:p>
        </p:txBody>
      </p:sp>
      <p:sp>
        <p:nvSpPr>
          <p:cNvPr id="72708" name="TextBox 13"/>
          <p:cNvSpPr txBox="1">
            <a:spLocks noChangeArrowheads="1"/>
          </p:cNvSpPr>
          <p:nvPr/>
        </p:nvSpPr>
        <p:spPr bwMode="auto">
          <a:xfrm>
            <a:off x="107950" y="2997200"/>
            <a:ext cx="90360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ในการดำเนินงานจัดซื้อจัดจ้างของหน่วยงาน หน่วยงานจะต้องมีการเปิดเผยการดำเนินงาน</a:t>
            </a:r>
          </a:p>
          <a:p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ตามขั้นตอน/กระบวนการวิธีซื้อและวิธีจ้าง รวมถึงผลการจัดซื้อจัดจ้างโครงการต่างๆ ทางเว็บไซต์ของหน่วยงานหรือสื่ออื่นๆ โดยเป็นไป</a:t>
            </a:r>
            <a:r>
              <a:rPr lang="th-TH" sz="18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ตามระเบียบสำนักนายกรัฐมนตรีว่าด้วยการพัสดุ พ.ศ. 2535 และที่แก้ไขเพิ่มเติม ที่ได้กำหนดวิธีซื้อและวิธีจ้างรวม </a:t>
            </a:r>
            <a:r>
              <a:rPr lang="en-US" sz="18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 </a:t>
            </a:r>
            <a:r>
              <a:rPr lang="th-TH" sz="18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วิธี คือ วิธีตกลงราคา วิธีสอบราคา วิธีประกวดราคา วิธีพิเศษ วิธีกรณีพิเศษ</a:t>
            </a:r>
            <a:r>
              <a:rPr lang="th-TH" sz="20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ประกาศสำนักนายกรัฐมนตรี เรื่อง แนวทางปฏิบัติในการจัดหาพัสดุด้วยวิธีตลาดอิเล็กทรอนิกส์ (</a:t>
            </a:r>
            <a:r>
              <a:rPr lang="en-US" sz="20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Electronic Market : e-market</a:t>
            </a:r>
            <a:r>
              <a:rPr lang="th-TH" sz="20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และด้วย</a:t>
            </a:r>
          </a:p>
          <a:p>
            <a:r>
              <a:rPr lang="th-TH" sz="20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วิธีประกวดราคาอิเล็กทรอนิกส์ (</a:t>
            </a:r>
            <a:r>
              <a:rPr lang="en-US" sz="20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Electronic Bidding : e-bidding</a:t>
            </a:r>
            <a:r>
              <a:rPr lang="th-TH" sz="2000" b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ลงวันที่ 3 กุมภาพันธ์ พ.ศ. 2558 </a:t>
            </a: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ซึ่งแต่ละวิธีซื้อและวิธีจ้างจะมีขั้นตอน/กระบวนการ ที่แตกต่างกัน ดังนั้น เพื่อให้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การดำเนินการจัดซื้อจัดจ้างในแต่ละขั้นตอน/กระบวนการมีความโปร่งใส เป็นไปตามที่กฎหมายกำหนด และประชาชนสามารถตรวจสอบได้ หน่วยงานควรมีการเปิดเผยข้อมูลการดำเนินงาน</a:t>
            </a:r>
            <a:b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จัดซื้อจัดจ้างโครงการต่างๆในแต่ละขั้นตอน/กระบวนการอย่างน้อย ดังต่อไปนี้</a:t>
            </a:r>
          </a:p>
          <a:p>
            <a:endParaRPr lang="en-US" sz="18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2709" name="TextBox 7"/>
          <p:cNvSpPr txBox="1">
            <a:spLocks noChangeArrowheads="1"/>
          </p:cNvSpPr>
          <p:nvPr/>
        </p:nvSpPr>
        <p:spPr bwMode="auto">
          <a:xfrm>
            <a:off x="4429125" y="1135063"/>
            <a:ext cx="4714875" cy="400050"/>
          </a:xfrm>
          <a:prstGeom prst="rect">
            <a:avLst/>
          </a:prstGeom>
          <a:solidFill>
            <a:srgbClr val="FFE18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th-TH" sz="2000" b="1">
                <a:latin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/>
          </a:p>
        </p:txBody>
      </p:sp>
      <p:sp>
        <p:nvSpPr>
          <p:cNvPr id="72710" name="TextBox 8"/>
          <p:cNvSpPr txBox="1">
            <a:spLocks noChangeArrowheads="1"/>
          </p:cNvSpPr>
          <p:nvPr/>
        </p:nvSpPr>
        <p:spPr bwMode="auto">
          <a:xfrm>
            <a:off x="0" y="2413000"/>
            <a:ext cx="4500563" cy="400050"/>
          </a:xfrm>
          <a:prstGeom prst="rect">
            <a:avLst/>
          </a:prstGeom>
          <a:solidFill>
            <a:srgbClr val="FFE18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000" b="1">
                <a:latin typeface="Tahoma" pitchFamily="34" charset="0"/>
                <a:cs typeface="Tahoma" pitchFamily="34" charset="0"/>
              </a:rPr>
              <a:t>คำอธิบาย</a:t>
            </a:r>
            <a:endParaRPr lang="en-US" sz="200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5" y="5338763"/>
            <a:ext cx="8856663" cy="1292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>
              <a:buFontTx/>
              <a:buAutoNum type="arabicPeriod" startAt="5"/>
              <a:defRPr/>
            </a:pPr>
            <a:r>
              <a:rPr lang="th-TH" sz="2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มีการประกาศเผยแพร่ผลการจัดซื้อจัดจ้างแต่ละโครงการ พร้อม</a:t>
            </a:r>
          </a:p>
          <a:p>
            <a:pPr>
              <a:defRPr/>
            </a:pPr>
            <a:r>
              <a:rPr lang="th-TH" sz="2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ทั้งระบุวิธีการจัดซื้อจัดจ้างและเหตุผลที่ใช้ในการตัดสินผลการจัดซื้อจัดจ้างหรือไม่</a:t>
            </a:r>
            <a:endParaRPr lang="en-US" sz="2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825" y="274638"/>
            <a:ext cx="8785225" cy="954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มีการประกาศเผยแพร่การจัดซื้อจัดจ้างแต่ละโครงการ </a:t>
            </a:r>
          </a:p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ล่วงหน้าไม่น้อยกว่าระยะเวลาตามที่กฎหมายกำหนด หรือไม่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260350" y="1546225"/>
            <a:ext cx="8783638" cy="954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2.มีการประกาศเผยแพร่หลักเกณฑ์ในการพิจารณาคัดเลือก/ </a:t>
            </a:r>
          </a:p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ตัดสินผลการจัดซื้อจัดจ้าง แต่ละโครงการ หรือไม่</a:t>
            </a:r>
            <a:endParaRPr lang="th-TH" dirty="0"/>
          </a:p>
        </p:txBody>
      </p:sp>
      <p:sp>
        <p:nvSpPr>
          <p:cNvPr id="6" name="TextBox 5"/>
          <p:cNvSpPr txBox="1"/>
          <p:nvPr/>
        </p:nvSpPr>
        <p:spPr>
          <a:xfrm>
            <a:off x="225425" y="2809875"/>
            <a:ext cx="8818563" cy="954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มีการประกาศเผยแพร่วิธีการคำนวณราคากลางของ</a:t>
            </a:r>
          </a:p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แต่ละโครงการ หรือไม่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5900" y="4065588"/>
            <a:ext cx="8828088" cy="954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มีการประกาศเผยแพร่รายชื่อผู้มีคุณสมบัติในการซื้อหรือ</a:t>
            </a:r>
          </a:p>
          <a:p>
            <a:pPr>
              <a:defRPr/>
            </a:pPr>
            <a:r>
              <a:rPr lang="th-TH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จ้างแต่ละโครงการหรือไม่</a:t>
            </a:r>
          </a:p>
        </p:txBody>
      </p:sp>
    </p:spTree>
  </p:cSld>
  <p:clrMapOvr>
    <a:masterClrMapping/>
  </p:clrMapOvr>
  <p:transition spd="med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4763" y="0"/>
            <a:ext cx="9144000" cy="7080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4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ความเชื่อมโยงการประเมิน </a:t>
            </a:r>
            <a:r>
              <a:rPr lang="en-US" sz="4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endParaRPr lang="th-TH" sz="4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0243" name="Group 1"/>
          <p:cNvGrpSpPr>
            <a:grpSpLocks/>
          </p:cNvGrpSpPr>
          <p:nvPr/>
        </p:nvGrpSpPr>
        <p:grpSpPr bwMode="auto">
          <a:xfrm>
            <a:off x="-28575" y="1100138"/>
            <a:ext cx="9182100" cy="5568950"/>
            <a:chOff x="-28575" y="895350"/>
            <a:chExt cx="9182100" cy="5568950"/>
          </a:xfrm>
        </p:grpSpPr>
        <p:sp>
          <p:nvSpPr>
            <p:cNvPr id="5" name="Pentagon 4"/>
            <p:cNvSpPr/>
            <p:nvPr/>
          </p:nvSpPr>
          <p:spPr>
            <a:xfrm>
              <a:off x="4763" y="1868487"/>
              <a:ext cx="1893887" cy="695325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แผนฯ 12 </a:t>
              </a:r>
            </a:p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(2560-2564)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1513" y="1868487"/>
              <a:ext cx="7207250" cy="69532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defRPr/>
              </a:pP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ยุทธศาสตร์ที่ 6  การบริหารจัดการในภาครัฐ การป้องกันการทุจริตประพฤติมิชอบ </a:t>
              </a:r>
            </a:p>
            <a:p>
              <a:pPr eaLnBrk="0" hangingPunct="0">
                <a:defRPr/>
              </a:pP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และ</a:t>
              </a:r>
              <a:r>
                <a:rPr lang="th-TH" altLang="th-TH" sz="1600" b="1" dirty="0" err="1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ธรรมาภิ</a:t>
              </a: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บาลในสังคมไทย</a:t>
              </a:r>
              <a:endParaRPr lang="en-US" altLang="th-TH" sz="16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2" name="Pentagon 41"/>
            <p:cNvSpPr/>
            <p:nvPr/>
          </p:nvSpPr>
          <p:spPr>
            <a:xfrm>
              <a:off x="1588" y="1016000"/>
              <a:ext cx="1908175" cy="720725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ยุทธศาสตร์ชาติ ระยะ  20 ปี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41513" y="2760662"/>
              <a:ext cx="7207250" cy="9810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lnSpc>
                  <a:spcPts val="2300"/>
                </a:lnSpc>
                <a:defRPr/>
              </a:pPr>
              <a:endParaRPr lang="th-TH" sz="14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eaLnBrk="0" hangingPunct="0">
                <a:lnSpc>
                  <a:spcPts val="2300"/>
                </a:lnSpc>
                <a:defRPr/>
              </a:pPr>
              <a:r>
                <a:rPr lang="th-TH" sz="16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คณะรัฐมนตรี  เมื่อวันที่ 5 มกราคม 2559 มีมติเห็นชอบให้หน่วยงานภาครัฐ</a:t>
              </a:r>
              <a:br>
                <a:rPr lang="th-TH" sz="16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</a:br>
              <a:r>
                <a:rPr lang="th-TH" sz="16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ทุกหน่วยงานเข้าร่วมรับการประเมินคุณธรรมและความโปร่งใสในการดำเนินงาน</a:t>
              </a:r>
              <a:br>
                <a:rPr lang="th-TH" sz="16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</a:br>
              <a:r>
                <a:rPr lang="th-TH" sz="1600" b="1" dirty="0">
                  <a:solidFill>
                    <a:schemeClr val="tx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ของหน่วยงานภาครัฐ </a:t>
              </a:r>
            </a:p>
            <a:p>
              <a:pPr>
                <a:defRPr/>
              </a:pPr>
              <a:endParaRPr lang="th-TH" sz="1600" b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" name="สี่เหลี่ยมผืนผ้า 16"/>
            <p:cNvSpPr>
              <a:spLocks/>
            </p:cNvSpPr>
            <p:nvPr/>
          </p:nvSpPr>
          <p:spPr bwMode="auto">
            <a:xfrm>
              <a:off x="1958975" y="1084262"/>
              <a:ext cx="7194550" cy="584200"/>
            </a:xfrm>
            <a:prstGeom prst="rect">
              <a:avLst/>
            </a:prstGeom>
            <a:solidFill>
              <a:schemeClr val="bg1">
                <a:lumMod val="65000"/>
                <a:alpha val="50195"/>
              </a:schemeClr>
            </a:solidFill>
            <a:ln>
              <a:noFill/>
            </a:ln>
          </p:spPr>
          <p:txBody>
            <a:bodyPr anchor="ctr"/>
            <a:lstStyle/>
            <a:p>
              <a:pPr eaLnBrk="0" hangingPunct="0">
                <a:defRPr/>
              </a:pP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ยุทธศาสตร์ที่ 6  ด้านการปรับสมดุลและพัฒนาระบบการบริหารจัดการภาครัฐ  </a:t>
              </a:r>
            </a:p>
            <a:p>
              <a:pPr eaLnBrk="0" hangingPunct="0">
                <a:defRPr/>
              </a:pP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(ประเด็นที่ 5)</a:t>
              </a:r>
              <a:endParaRPr lang="en-US" altLang="th-TH" sz="16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9" name="Rectangle 69"/>
            <p:cNvSpPr>
              <a:spLocks noChangeArrowheads="1"/>
            </p:cNvSpPr>
            <p:nvPr/>
          </p:nvSpPr>
          <p:spPr bwMode="auto">
            <a:xfrm>
              <a:off x="0" y="895350"/>
              <a:ext cx="1841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60400" dist="50800" dir="11760000" algn="ctr" rotWithShape="0">
                <a:srgbClr val="000000">
                  <a:alpha val="43137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h-TH"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0" name="Pentagon 49"/>
            <p:cNvSpPr/>
            <p:nvPr/>
          </p:nvSpPr>
          <p:spPr>
            <a:xfrm>
              <a:off x="-9525" y="2781300"/>
              <a:ext cx="1908175" cy="960437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มติคณะรัฐมนตรี</a:t>
              </a:r>
            </a:p>
          </p:txBody>
        </p:sp>
        <p:sp>
          <p:nvSpPr>
            <p:cNvPr id="51" name="Pentagon 50"/>
            <p:cNvSpPr/>
            <p:nvPr/>
          </p:nvSpPr>
          <p:spPr>
            <a:xfrm>
              <a:off x="-28575" y="3881437"/>
              <a:ext cx="1908175" cy="1311275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ยุทธศาสตร์</a:t>
              </a:r>
            </a:p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ชาติ ฯ ระยะ ที่ 3</a:t>
              </a:r>
            </a:p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(พ.ศ. 2560</a:t>
              </a:r>
            </a:p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-2564)</a:t>
              </a:r>
            </a:p>
          </p:txBody>
        </p:sp>
        <p:sp>
          <p:nvSpPr>
            <p:cNvPr id="52" name="สี่เหลี่ยมผืนผ้า 16"/>
            <p:cNvSpPr>
              <a:spLocks/>
            </p:cNvSpPr>
            <p:nvPr/>
          </p:nvSpPr>
          <p:spPr bwMode="auto">
            <a:xfrm>
              <a:off x="1930400" y="3951287"/>
              <a:ext cx="7194550" cy="1241425"/>
            </a:xfrm>
            <a:prstGeom prst="rect">
              <a:avLst/>
            </a:prstGeom>
            <a:solidFill>
              <a:schemeClr val="bg1">
                <a:lumMod val="85000"/>
                <a:alpha val="50195"/>
              </a:schemeClr>
            </a:solidFill>
            <a:ln>
              <a:noFill/>
            </a:ln>
          </p:spPr>
          <p:txBody>
            <a:bodyPr anchor="ctr"/>
            <a:lstStyle/>
            <a:p>
              <a:pPr>
                <a:lnSpc>
                  <a:spcPts val="2000"/>
                </a:lnSpc>
                <a:defRPr/>
              </a:pPr>
              <a:r>
                <a:rPr lang="th-TH" altLang="en-US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ยุทธศาสตร์ที่ 4 การพัฒนา วิเคราะห์และ</a:t>
              </a:r>
              <a:r>
                <a:rPr lang="th-TH" altLang="en-US" sz="1600" b="1" dirty="0" err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บูรณา</a:t>
              </a:r>
              <a:r>
                <a:rPr lang="th-TH" altLang="en-US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การระบบการประเมินด้านคุณธรรม</a:t>
              </a:r>
              <a:br>
                <a:rPr lang="th-TH" altLang="en-US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</a:br>
              <a:r>
                <a:rPr lang="th-TH" altLang="en-US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และความโปร่งใสในการดำเนินงานของหน่วยงาน เพื่อเชื่อมโยงกับแนวทางการยกระดับคะแนนดัชนีการรับรู้เรื่องการทุจริต (</a:t>
              </a:r>
              <a:r>
                <a:rPr lang="en-US" altLang="en-US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Corruption Perceptions Index : CPI) </a:t>
              </a:r>
              <a:endParaRPr lang="th-TH" altLang="en-US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lnSpc>
                  <a:spcPts val="2000"/>
                </a:lnSpc>
                <a:defRPr/>
              </a:pPr>
              <a:r>
                <a:rPr lang="th-TH" altLang="en-US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ของประเทศไทย</a:t>
              </a:r>
            </a:p>
          </p:txBody>
        </p:sp>
        <p:sp>
          <p:nvSpPr>
            <p:cNvPr id="53" name="Rectangle 69"/>
            <p:cNvSpPr>
              <a:spLocks noChangeArrowheads="1"/>
            </p:cNvSpPr>
            <p:nvPr/>
          </p:nvSpPr>
          <p:spPr bwMode="auto">
            <a:xfrm>
              <a:off x="-28575" y="3690937"/>
              <a:ext cx="1841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60400" dist="50800" dir="11760000" algn="ctr" rotWithShape="0">
                <a:srgbClr val="000000">
                  <a:alpha val="43137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h-TH"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4" name="Pentagon 53"/>
            <p:cNvSpPr/>
            <p:nvPr/>
          </p:nvSpPr>
          <p:spPr>
            <a:xfrm>
              <a:off x="-11113" y="5340350"/>
              <a:ext cx="1908176" cy="1123950"/>
            </a:xfrm>
            <a:prstGeom prst="homePlat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th-TH" sz="16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ยุทธศาสตร์ชาติ ระยะ  20 ปี</a:t>
              </a:r>
            </a:p>
            <a:p>
              <a:pPr algn="ctr">
                <a:defRPr/>
              </a:pPr>
              <a:r>
                <a:rPr lang="th-TH" sz="14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(ด้านสาธารณสุข)</a:t>
              </a:r>
            </a:p>
          </p:txBody>
        </p:sp>
        <p:sp>
          <p:nvSpPr>
            <p:cNvPr id="55" name="สี่เหลี่ยมผืนผ้า 16"/>
            <p:cNvSpPr>
              <a:spLocks/>
            </p:cNvSpPr>
            <p:nvPr/>
          </p:nvSpPr>
          <p:spPr bwMode="auto">
            <a:xfrm>
              <a:off x="1947863" y="5410200"/>
              <a:ext cx="7194550" cy="1054100"/>
            </a:xfrm>
            <a:prstGeom prst="rect">
              <a:avLst/>
            </a:prstGeom>
            <a:solidFill>
              <a:schemeClr val="bg1">
                <a:lumMod val="85000"/>
                <a:alpha val="50195"/>
              </a:schemeClr>
            </a:solidFill>
            <a:ln>
              <a:noFill/>
            </a:ln>
          </p:spPr>
          <p:txBody>
            <a:bodyPr anchor="ctr"/>
            <a:lstStyle/>
            <a:p>
              <a:pPr eaLnBrk="0" hangingPunct="0">
                <a:defRPr/>
              </a:pPr>
              <a:r>
                <a:rPr lang="en-US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Governance Excellent  </a:t>
              </a: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การบริหารจัดการเป็นเลิศด้วย</a:t>
              </a:r>
              <a:r>
                <a:rPr lang="th-TH" altLang="th-TH" sz="1600" b="1" dirty="0" err="1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ธรรมาภิ</a:t>
              </a: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บาล </a:t>
              </a:r>
            </a:p>
            <a:p>
              <a:pPr eaLnBrk="0" hangingPunct="0">
                <a:defRPr/>
              </a:pP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แผนที่ 12 การพัฒนาระบบ</a:t>
              </a:r>
              <a:r>
                <a:rPr lang="th-TH" altLang="th-TH" sz="1600" b="1" dirty="0" err="1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ธรรมาภิ</a:t>
              </a:r>
              <a:r>
                <a:rPr lang="th-TH" altLang="th-TH" sz="1600" b="1" dirty="0">
                  <a:solidFill>
                    <a:srgbClr val="0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บาลและคุณภาพการบริหารจัดการภาครัฐ</a:t>
              </a:r>
              <a:endParaRPr lang="en-US" altLang="th-TH" sz="16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6" name="Rectangle 69"/>
            <p:cNvSpPr>
              <a:spLocks noChangeArrowheads="1"/>
            </p:cNvSpPr>
            <p:nvPr/>
          </p:nvSpPr>
          <p:spPr bwMode="auto">
            <a:xfrm>
              <a:off x="-11113" y="5233987"/>
              <a:ext cx="184151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60400" dist="50800" dir="11760000" algn="ctr" rotWithShape="0">
                <a:srgbClr val="000000">
                  <a:alpha val="43137"/>
                </a:srgbClr>
              </a:outerShdw>
            </a:effec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h-TH"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071563"/>
            <a:ext cx="8929688" cy="528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thaiDist"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	</a:t>
            </a:r>
            <a:r>
              <a:rPr lang="th-TH" sz="2000" b="1" dirty="0">
                <a:solidFill>
                  <a:srgbClr val="FF0000"/>
                </a:solidFill>
                <a:latin typeface="Arial" charset="0"/>
                <a:cs typeface="+mj-cs"/>
              </a:rPr>
              <a:t>“การจัดซื้อจัดจ้าง”</a:t>
            </a:r>
            <a:r>
              <a:rPr lang="th-TH" sz="2000" dirty="0">
                <a:solidFill>
                  <a:srgbClr val="FF0000"/>
                </a:solidFill>
                <a:latin typeface="Arial" charset="0"/>
                <a:cs typeface="+mj-cs"/>
              </a:rPr>
              <a:t> </a:t>
            </a:r>
            <a:r>
              <a:rPr lang="th-TH" sz="2000" dirty="0">
                <a:latin typeface="Arial" charset="0"/>
                <a:cs typeface="+mj-cs"/>
              </a:rPr>
              <a:t>(ข้อคำถามข้อที่ 1 – ข้อคำถามที่ 5) หมายถึง </a:t>
            </a:r>
          </a:p>
          <a:p>
            <a:pPr algn="thaiDist"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การจัดซื้อจัดจ้างของงบประมาณทุกประเภทด้วยวิธีจัดหาพัสดุ ได้แก่ งบดำเนินการ งบลงทุน (ค่าครุภัณฑ์ ค่าที่ดินและสิ่งก่อสร้าง) งบรายจ่ายอื่นเงินอุดหนุนทั่วไป เงินอุดหนุนเฉพาะกิจ งบพัฒนาจังหวัด งบพัฒนากลุ่มจังหวัด รวมทั้งงบประมาณที่มีการกันไว้จ่ายเหลื่อมปีที่มีการจัดซื้อจัดจ้าง ในปีงบประมาณ พ.ศ. 2560 และตามข้อยกเว้นของกระทรวงสาธารณสุข</a:t>
            </a:r>
            <a:endParaRPr lang="en-US" sz="2000" dirty="0">
              <a:latin typeface="Arial" charset="0"/>
              <a:cs typeface="+mj-cs"/>
            </a:endParaRPr>
          </a:p>
          <a:p>
            <a:pPr algn="thaiDist">
              <a:lnSpc>
                <a:spcPts val="2700"/>
              </a:lnSpc>
              <a:defRPr/>
            </a:pPr>
            <a:endParaRPr lang="en-US" sz="2000" dirty="0">
              <a:latin typeface="Arial" charset="0"/>
              <a:cs typeface="+mj-cs"/>
            </a:endParaRPr>
          </a:p>
          <a:p>
            <a:pPr algn="thaiDist"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	</a:t>
            </a:r>
            <a:r>
              <a:rPr lang="th-TH" sz="2000" b="1" dirty="0">
                <a:solidFill>
                  <a:srgbClr val="FF0000"/>
                </a:solidFill>
                <a:latin typeface="Arial" charset="0"/>
                <a:cs typeface="+mj-cs"/>
              </a:rPr>
              <a:t>“เว็บไซต์ของหน่วยงาน”</a:t>
            </a:r>
            <a:r>
              <a:rPr lang="th-TH" sz="2000" dirty="0">
                <a:solidFill>
                  <a:srgbClr val="FF0000"/>
                </a:solidFill>
                <a:latin typeface="Arial" charset="0"/>
                <a:cs typeface="+mj-cs"/>
              </a:rPr>
              <a:t> </a:t>
            </a:r>
            <a:r>
              <a:rPr lang="th-TH" sz="2000" dirty="0">
                <a:latin typeface="Arial" charset="0"/>
                <a:cs typeface="+mj-cs"/>
              </a:rPr>
              <a:t>หมายถึง หน้า</a:t>
            </a:r>
            <a:r>
              <a:rPr lang="en-US" sz="2000" dirty="0">
                <a:latin typeface="Arial" charset="0"/>
                <a:cs typeface="+mj-cs"/>
              </a:rPr>
              <a:t> Web Page </a:t>
            </a:r>
            <a:r>
              <a:rPr lang="th-TH" sz="2000" dirty="0">
                <a:latin typeface="Arial" charset="0"/>
                <a:cs typeface="+mj-cs"/>
              </a:rPr>
              <a:t>หลักที่หน่วยงาน</a:t>
            </a:r>
            <a:r>
              <a:rPr lang="en-US" sz="2000" dirty="0">
                <a:latin typeface="Arial" charset="0"/>
                <a:cs typeface="+mj-cs"/>
              </a:rPr>
              <a:t/>
            </a:r>
            <a:br>
              <a:rPr lang="en-US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ใช้เพื่อเผยแพร่ข้อมูลข่าวสารต่างๆ ของหน่วยงานผู้เข้ารับการประเมิน </a:t>
            </a:r>
            <a:endParaRPr lang="en-US" sz="2000" dirty="0">
              <a:latin typeface="Arial" charset="0"/>
              <a:cs typeface="+mj-cs"/>
            </a:endParaRPr>
          </a:p>
          <a:p>
            <a:pPr algn="thaiDist">
              <a:lnSpc>
                <a:spcPts val="2700"/>
              </a:lnSpc>
              <a:defRPr/>
            </a:pPr>
            <a:endParaRPr lang="en-US" sz="2000" dirty="0">
              <a:solidFill>
                <a:srgbClr val="FF0000"/>
              </a:solidFill>
              <a:latin typeface="Arial" charset="0"/>
              <a:cs typeface="+mj-cs"/>
            </a:endParaRPr>
          </a:p>
          <a:p>
            <a:pPr algn="thaiDist">
              <a:lnSpc>
                <a:spcPts val="2700"/>
              </a:lnSpc>
              <a:defRPr/>
            </a:pPr>
            <a:r>
              <a:rPr lang="th-TH" sz="2000" dirty="0">
                <a:solidFill>
                  <a:srgbClr val="FF0000"/>
                </a:solidFill>
                <a:latin typeface="Arial" charset="0"/>
                <a:cs typeface="+mj-cs"/>
              </a:rPr>
              <a:t>	</a:t>
            </a:r>
            <a:r>
              <a:rPr lang="th-TH" sz="2000" b="1" dirty="0">
                <a:solidFill>
                  <a:srgbClr val="FF0000"/>
                </a:solidFill>
                <a:latin typeface="Arial" charset="0"/>
                <a:cs typeface="+mj-cs"/>
              </a:rPr>
              <a:t>“สื่ออื่นๆ”</a:t>
            </a:r>
            <a:r>
              <a:rPr lang="th-TH" sz="2000" dirty="0">
                <a:solidFill>
                  <a:srgbClr val="FF0000"/>
                </a:solidFill>
                <a:latin typeface="Arial" charset="0"/>
                <a:cs typeface="+mj-cs"/>
              </a:rPr>
              <a:t> </a:t>
            </a:r>
            <a:r>
              <a:rPr lang="th-TH" sz="2000" dirty="0">
                <a:latin typeface="Arial" charset="0"/>
                <a:cs typeface="+mj-cs"/>
              </a:rPr>
              <a:t>หมายถึง ช่องทางการสื่อสารอื่นๆ ที่หน่วยงานใช้เผยแพร่ข้อมูลข่าวสารเกี่ยวกับการจัดซื้อจัดจ้างและประชาชนสามารถเข้าไปตรวจสอบดูได้ เช่น หนังสือพิมพ์ วิทยุ โทรทัศน์ บอร์ดประชาสัมพันธ์ของหน่วยงาน สื่อสังคม (</a:t>
            </a:r>
            <a:r>
              <a:rPr lang="en-US" sz="2000" dirty="0">
                <a:latin typeface="Arial" charset="0"/>
                <a:cs typeface="+mj-cs"/>
              </a:rPr>
              <a:t>Social Media</a:t>
            </a:r>
            <a:r>
              <a:rPr lang="th-TH" sz="2000" dirty="0">
                <a:latin typeface="Arial" charset="0"/>
                <a:cs typeface="+mj-cs"/>
              </a:rPr>
              <a:t>) เป็นต้น   </a:t>
            </a:r>
            <a:endParaRPr lang="en-US" sz="2000" dirty="0">
              <a:latin typeface="Arial" charset="0"/>
              <a:cs typeface="+mj-cs"/>
            </a:endParaRPr>
          </a:p>
          <a:p>
            <a:pPr algn="thaiDist">
              <a:lnSpc>
                <a:spcPts val="2700"/>
              </a:lnSpc>
              <a:defRPr/>
            </a:pPr>
            <a:endParaRPr lang="en-US" sz="2000" dirty="0">
              <a:latin typeface="Arial" charset="0"/>
              <a:cs typeface="+mj-cs"/>
            </a:endParaRPr>
          </a:p>
        </p:txBody>
      </p:sp>
      <p:sp>
        <p:nvSpPr>
          <p:cNvPr id="66563" name="TextBox 11"/>
          <p:cNvSpPr txBox="1">
            <a:spLocks noChangeArrowheads="1"/>
          </p:cNvSpPr>
          <p:nvPr/>
        </p:nvSpPr>
        <p:spPr bwMode="auto">
          <a:xfrm>
            <a:off x="0" y="285750"/>
            <a:ext cx="6643688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defRPr/>
            </a:pPr>
            <a:r>
              <a:rPr lang="th-TH" sz="2400" b="1" smtClean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400" smtClean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50" y="884238"/>
            <a:ext cx="8429625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thaiDist">
              <a:lnSpc>
                <a:spcPts val="2400"/>
              </a:lnSpc>
              <a:defRPr/>
            </a:pPr>
            <a:r>
              <a:rPr lang="th-TH" sz="1900" dirty="0">
                <a:latin typeface="Arial" charset="0"/>
                <a:cs typeface="+mj-cs"/>
              </a:rPr>
              <a:t>	หน่วยงานต้องมีการแสดงผลการจัดซื้อจัดจ้างที่ดำเนินการแล้วเสร็จแต่ละ</a:t>
            </a:r>
            <a:br>
              <a:rPr lang="th-TH" sz="1900" dirty="0">
                <a:latin typeface="Arial" charset="0"/>
                <a:cs typeface="+mj-cs"/>
              </a:rPr>
            </a:br>
            <a:r>
              <a:rPr lang="th-TH" sz="1900" dirty="0">
                <a:latin typeface="Arial" charset="0"/>
                <a:cs typeface="+mj-cs"/>
              </a:rPr>
              <a:t>รายโครงการของปีงบประมาณ พ.ศ. 2560 ตามแผนปฏิบัติการจัดซื้อจัดจ้างประจำปีงบประมาณ พ.ศ. 2560 จำนวน 5 โครงการที่มีงบประมาณการจัดซื้อจัดจ้างสูงสุดไว้</a:t>
            </a:r>
            <a:br>
              <a:rPr lang="th-TH" sz="1900" dirty="0">
                <a:latin typeface="Arial" charset="0"/>
                <a:cs typeface="+mj-cs"/>
              </a:rPr>
            </a:br>
            <a:r>
              <a:rPr lang="th-TH" sz="1900" dirty="0">
                <a:latin typeface="Arial" charset="0"/>
                <a:cs typeface="+mj-cs"/>
              </a:rPr>
              <a:t>ที่หน้าเว็บไซต์ของหน่วยงานหรือสื่ออื่น ๆ </a:t>
            </a:r>
            <a:r>
              <a:rPr lang="th-TH" sz="1900" u="sng" dirty="0">
                <a:latin typeface="Arial" charset="0"/>
                <a:cs typeface="+mj-cs"/>
              </a:rPr>
              <a:t>หาก</a:t>
            </a:r>
            <a:r>
              <a:rPr lang="th-TH" sz="1900" dirty="0">
                <a:latin typeface="Arial" charset="0"/>
                <a:cs typeface="+mj-cs"/>
              </a:rPr>
              <a:t> ทั้งปีงบประมาณ พ.ศ. 2560 หน่วยงานมีโครงการจัดซื้อจัดจ้างที่ดำเนินการแล้วเสร็จหรือมีโครงการจัดซื้อจัดจ้าง</a:t>
            </a:r>
            <a:br>
              <a:rPr lang="th-TH" sz="1900" dirty="0">
                <a:latin typeface="Arial" charset="0"/>
                <a:cs typeface="+mj-cs"/>
              </a:rPr>
            </a:br>
            <a:r>
              <a:rPr lang="th-TH" sz="1900" b="1" dirty="0">
                <a:latin typeface="Arial" charset="0"/>
                <a:cs typeface="+mj-cs"/>
              </a:rPr>
              <a:t>ทั้งปีงบประมาณไม่ถึง 5 โครงการ ให้หน่วยงานระบุเหตุผลว่าเหตุใดจึงมีการจัดซื้อจัดจ้างไม่ถึง 5 โครงการตามที่ข้อคำถามกำหนดให้หน่วยงานแสดงโครงการทั้งหมดเท่าที่มี และใช้ทั้ง 5 โครงการข้างต้น/หรือทั้งหมดเท่าที่มีกรณีน้อยกว่า 5 โครงการ ตอบคำถามตั้งแต่ 1) – 5)</a:t>
            </a:r>
            <a:endParaRPr lang="en-US" sz="1900" b="1" dirty="0">
              <a:latin typeface="Arial" charset="0"/>
              <a:cs typeface="+mj-cs"/>
            </a:endParaRPr>
          </a:p>
          <a:p>
            <a:pPr algn="thaiDist">
              <a:lnSpc>
                <a:spcPts val="2400"/>
              </a:lnSpc>
              <a:defRPr/>
            </a:pPr>
            <a:r>
              <a:rPr lang="en-US" sz="1900" b="1" dirty="0">
                <a:latin typeface="Arial" charset="0"/>
                <a:cs typeface="+mj-cs"/>
              </a:rPr>
              <a:t>	</a:t>
            </a:r>
            <a:r>
              <a:rPr lang="th-TH" sz="1900" dirty="0">
                <a:latin typeface="Arial" charset="0"/>
                <a:cs typeface="+mj-cs"/>
              </a:rPr>
              <a:t>และกรณีโครงการใดของ 5 โครงการที่หน่วยงานแนบเป็นหลักฐานประกอบการพิจารณานั้นไม่สามารถตอบข้อคำถามข้อใดข้อหนึ่งได้ ให้หน่วยงานเขียนคำอธิบายประกอบในข้อคำถามนั้นว่าเหตุใดจึงไม่สามารถดำเนินการได้ เช่น </a:t>
            </a:r>
            <a:r>
              <a:rPr lang="th-TH" sz="1900" dirty="0">
                <a:solidFill>
                  <a:srgbClr val="C00000"/>
                </a:solidFill>
                <a:latin typeface="Arial" charset="0"/>
                <a:cs typeface="+mj-cs"/>
              </a:rPr>
              <a:t>การจัดซื้อจัดจ้างด้วยวิธีตกลงราคา จึงไม่มีการประกาศเผยแพร่การจัดซื้อจัดจ้างตามที่กฎหมายกำหนด</a:t>
            </a:r>
            <a:r>
              <a:rPr lang="th-TH" sz="1900" dirty="0">
                <a:latin typeface="Arial" charset="0"/>
                <a:cs typeface="+mj-cs"/>
              </a:rPr>
              <a:t> เป็นต้น ทั้งนี้เพื่อให้ผู้ประเมินผลได้นำเหตุผลที่หน่วยงานระบุไปประกอบการพิจารณาคะแนน  </a:t>
            </a:r>
            <a:endParaRPr lang="en-US" sz="1900" dirty="0">
              <a:latin typeface="Arial" charset="0"/>
              <a:cs typeface="+mj-cs"/>
            </a:endParaRPr>
          </a:p>
          <a:p>
            <a:pPr algn="thaiDist">
              <a:lnSpc>
                <a:spcPts val="2400"/>
              </a:lnSpc>
              <a:defRPr/>
            </a:pPr>
            <a:r>
              <a:rPr lang="th-TH" sz="1900" dirty="0">
                <a:latin typeface="Arial" charset="0"/>
                <a:cs typeface="+mj-cs"/>
              </a:rPr>
              <a:t>	</a:t>
            </a:r>
            <a:r>
              <a:rPr lang="th-TH" sz="1900" b="1" dirty="0">
                <a:latin typeface="Arial" charset="0"/>
                <a:cs typeface="+mj-cs"/>
              </a:rPr>
              <a:t>หน่วยงานสามารถจัดทำข้อมูลเท่าที่มีการจัดซื้อจัดจ้างแล้วเสร็จในช่วง</a:t>
            </a:r>
            <a:r>
              <a:rPr lang="th-TH" sz="1900" b="1" dirty="0" err="1">
                <a:latin typeface="Arial" charset="0"/>
                <a:cs typeface="+mj-cs"/>
              </a:rPr>
              <a:t>ไตรมาส</a:t>
            </a:r>
            <a:r>
              <a:rPr lang="th-TH" sz="1900" b="1" dirty="0">
                <a:latin typeface="Arial" charset="0"/>
                <a:cs typeface="+mj-cs"/>
              </a:rPr>
              <a:t>ที่ 1 หรือ 2 ของปีงบประมาณ พ.ศ. 2560</a:t>
            </a:r>
            <a:endParaRPr lang="en-US" sz="1900" b="1" dirty="0">
              <a:latin typeface="Arial" charset="0"/>
              <a:cs typeface="+mj-cs"/>
            </a:endParaRPr>
          </a:p>
        </p:txBody>
      </p:sp>
      <p:sp>
        <p:nvSpPr>
          <p:cNvPr id="67587" name="TextBox 4"/>
          <p:cNvSpPr txBox="1">
            <a:spLocks noChangeArrowheads="1"/>
          </p:cNvSpPr>
          <p:nvPr/>
        </p:nvSpPr>
        <p:spPr bwMode="auto">
          <a:xfrm>
            <a:off x="0" y="285750"/>
            <a:ext cx="6643688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defRPr/>
            </a:pPr>
            <a:r>
              <a:rPr lang="th-TH" sz="2400" b="1" smtClean="0">
                <a:latin typeface="Tahoma" pitchFamily="34" charset="0"/>
                <a:cs typeface="Tahoma" pitchFamily="34" charset="0"/>
              </a:rPr>
              <a:t>คำแนะนำการตอบ</a:t>
            </a:r>
            <a:endParaRPr lang="en-US" sz="2400" smtClean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139700" y="384175"/>
          <a:ext cx="8916988" cy="618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8498"/>
                <a:gridCol w="6278490"/>
              </a:tblGrid>
              <a:tr h="365498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594" marB="4559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594" marB="4559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144895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โครงการที่ 1 –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มีการประกาศเผยแพร่การจัดซื้อจัดจ้างแต่ละโครงการล่วงหน้าไม่น้อยกว่าระยะเวลาตามที่กฎหมายกำหนด  </a:t>
                      </a:r>
                      <a:endParaRPr lang="en-US" sz="1800" b="1" dirty="0" smtClean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594" marB="4559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290513" algn="l"/>
                        </a:tabLst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>
                        <a:tabLst>
                          <a:tab pos="290513" algn="l"/>
                        </a:tabLst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หน่วยงานต้องแนบ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หรือเอกสาร/หลักฐานที่แสดงหัวข้อการประกาศเผยแพร่และรายละเอียดของการจัดซื้อจัดจ้าง</a:t>
                      </a:r>
                    </a:p>
                    <a:p>
                      <a:pPr>
                        <a:tabLst>
                          <a:tab pos="290513" algn="l"/>
                        </a:tabLst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ในแต่ละโครงการของปีงบประมาณ พ.ศ. 2560 ให้ครบทั้ง 5 โครงการ/หรือทั้งหมดเท่าที่มีกรณีน้อยกว่า 5 โครงการ โดย</a:t>
                      </a:r>
                    </a:p>
                    <a:p>
                      <a:pPr>
                        <a:tabLst>
                          <a:tab pos="290513" algn="l"/>
                        </a:tabLst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นับระยะเวลาการประกาศจากวันที่ผู้บริหารลงนามจนถึง</a:t>
                      </a:r>
                    </a:p>
                    <a:p>
                      <a:pPr>
                        <a:tabLst>
                          <a:tab pos="290513" algn="l"/>
                        </a:tabLst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วันที่กำหนดให้ยื่นซองวันแรก ต้องไม่น้อยกว่าระยะเวลาตามที่กฎหมายของแต่ละหน่วยงานกำหนด  </a:t>
                      </a:r>
                    </a:p>
                    <a:p>
                      <a:pPr>
                        <a:tabLst>
                          <a:tab pos="290513" algn="l"/>
                        </a:tabLst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กรณีหน่วยงานผู้ถูกประเมิน</a:t>
                      </a:r>
                      <a:r>
                        <a:rPr lang="th-TH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ไม่ได้ใช้ระเบียบสำนักนายกรัฐมนตรีว่าด้วยการพัสดุ พ.ศ.2535 และที่แก้ไขเพิ่มเติม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ให้หน่วยงานแนบ “</a:t>
                      </a:r>
                      <a:r>
                        <a:rPr lang="th-TH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หลักเกณฑ์และวิธีปฏิบัติเกี่ยวกับการจัดหาพัสดุ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” ฉบับที่ใช้อยู่ปัจจุบันมาเป็นหลักฐานเพื่อประกอบการพิจารณาหลักฐานในข้อคำถามนี้ด้วย และหน่วยงานประเภทรัฐวิสาหกิจให้ใช้ระเบียบว่าด้วยการพัสดุของแต่ละหน่วยงานโดยอนุโลม</a:t>
                      </a:r>
                    </a:p>
                    <a:p>
                      <a:pPr>
                        <a:tabLst>
                          <a:tab pos="290513" algn="l"/>
                        </a:tabLst>
                      </a:pP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594" marB="4559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7609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5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</a:t>
                      </a:r>
                      <a:endParaRPr lang="th-TH" sz="18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ประกาศที่เผยแพร่ของแต่ละโครงการล่วงหน้าไม่เกินระยะเวลาที่กฎหมายของแต่ละหน่วยกำหนด  นับจากวันที่ผู้บริหารลงนามถึงวันที่กำหนดให้ยื่นซองวันแรก</a:t>
                      </a: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594" marB="4559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141288" y="482600"/>
          <a:ext cx="8915400" cy="4664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129"/>
                <a:gridCol w="6002271"/>
              </a:tblGrid>
              <a:tr h="36581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6" marB="4572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6" marB="4572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3502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 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โครงการที่ 1 –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มีการประกาศเผยแพร่หลักเกณฑ์ในการพิจารณาคัดเลือก/ตัดสินผลการจัดซื้อจัดจ้างแต่ละโครงการหรือไม่ 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6" marB="4572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  <a:endParaRPr lang="th-TH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    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หน่วยงานต้องแนบ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เอกสาร/หลักฐานที่แสดงหัวข้อการประกาศเผยแพร่และรายละเอียดหลักเกณฑ์ในการพิจารณาคัดเลือกตัดสินผลของการจัดซื้อจัดจ้างแต่ละโครงการทั้ง 5 โครงการข้างต้น/หรือทั้งหมดเท่าที่มีกรณีน้อยกว่า 5 โครงการ จากหน้าเว็บไซต์ของหน่วยงานหรือสื่ออื่นๆ ที่สาธารณชนสามารถตรวจสอบได้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6" marB="45726">
                    <a:solidFill>
                      <a:schemeClr val="bg2"/>
                    </a:solidFill>
                  </a:tcPr>
                </a:tc>
              </a:tr>
              <a:tr h="1463239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5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h-TH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หน้าเว็ปไซต์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 ช่องทางอื่นๆ  สาธารณชน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ตรวจสอบได้</a:t>
                      </a:r>
                      <a:endParaRPr lang="th-TH" sz="18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6" marB="45726"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115888" y="168275"/>
          <a:ext cx="8845550" cy="6583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464"/>
                <a:gridCol w="6215086"/>
              </a:tblGrid>
              <a:tr h="396154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9" marB="45679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20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9" marB="45679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754747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(3)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2400" b="1" kern="1200" dirty="0" smtClean="0">
                          <a:solidFill>
                            <a:srgbClr val="0070C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โครงการที่ 1 –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มีการประกาศวิธีการคำนวณราคากลางของแต่ละโครงการ หรือไม่</a:t>
                      </a:r>
                      <a:r>
                        <a:rPr lang="th-TH" sz="20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	</a:t>
                      </a:r>
                    </a:p>
                  </a:txBody>
                  <a:tcPr marT="45679" marB="45679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thaiDist"/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  <a:endParaRPr lang="th-TH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thaiDist"/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หน่วยงานต้องแนบ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เอกสาร/หลักฐานที่แสดงหัวข้อการประกาศเผยแพร่และรายละเอียดวิธีการคำนวณราคากลางตามแนวทางที่สำนักงาน ป.ป.ช.กำหนด ที่ใช้ในการจัดซื้อ</a:t>
                      </a:r>
                    </a:p>
                    <a:p>
                      <a:pPr algn="thaiDist"/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จัดจ้างแต่ละรายโครงการทั้ง 5 โครงการข้างต้น/หรือทั้งหมดเท่าที่มีกรณีน้อยกว่า 5 โครงการ จากหน้าเว็บไซต์ของหน่วยงานหรือ</a:t>
                      </a:r>
                    </a:p>
                    <a:p>
                      <a:pPr algn="thaiDist"/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สื่ออื่นๆ ที่สาธารณชนตรวจสอบได้ ทั้งนี้เพื่อให้เป็นไปตามมติคณะรัฐมนตรี เมื่อวันที่ 12 กุมภาพันธ์ 2556 ซึ่งได้เห็นชอบแนวทางและวิธีปฏิบัติในการเปิดเผยราคากลางของทางราชการ ตามพระราชบัญญัติประกอบรัฐธรรมนูญว่าด้วยการป้องกันและปราบปรามการทุจริต พ.ศ. 2542 แก้ไขเพิ่มเติม (ฉบับที่ 2) พ.ศ. 2554 มาตรา 103/7 วรรคหนึ่ง โดยหน่วยงานสามารถศึกษาแนวทางการเปิดเผยราคากลางได้ตามคู่มือแนวทางการเปิดเผยรายละเอียดค่าใช้จ่ายเกี่ยวกับการจัดซื้อจัดจ้าง ราคากลางและ</a:t>
                      </a:r>
                    </a:p>
                    <a:p>
                      <a:pPr algn="thaiDist"/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การคำนวณราคากลาง (ฉบับแก้ไขปรับปรุง) ศูนย์กำกับดูแล</a:t>
                      </a:r>
                    </a:p>
                    <a:p>
                      <a:pPr algn="thaiDist"/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การจัดซื้อจัดจ้างภาครัฐ สำนักงาน ป.ป.ช. 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9" marB="45679">
                    <a:solidFill>
                      <a:schemeClr val="bg2"/>
                    </a:solidFill>
                  </a:tcPr>
                </a:tc>
              </a:tr>
              <a:tr h="1432463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5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(3)</a:t>
                      </a: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285750" indent="-285750" algn="l">
                        <a:buFont typeface="Wingdings" pitchFamily="2" charset="2"/>
                        <a:buNone/>
                      </a:pPr>
                      <a:r>
                        <a:rPr lang="th-TH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เอกสาร/หลักฐานที่แสดงหัวข้อการประกาศเผยแพร่และ</a:t>
                      </a:r>
                    </a:p>
                    <a:p>
                      <a:pPr marL="285750" indent="-285750" algn="l">
                        <a:buFont typeface="Wingdings" pitchFamily="2" charset="2"/>
                        <a:buNone/>
                      </a:pPr>
                      <a:r>
                        <a:rPr lang="th-TH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รายละเอียดวิธีการคำนวณราคากลางตามแนวทางทางที่</a:t>
                      </a:r>
                    </a:p>
                    <a:p>
                      <a:pPr marL="285750" indent="-285750" algn="l">
                        <a:buFont typeface="Wingdings" pitchFamily="2" charset="2"/>
                        <a:buNone/>
                      </a:pPr>
                      <a:r>
                        <a:rPr lang="th-TH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สำนักงาน ป.ป.ช.กำหนด ที่ใช้ในการจัดซื้อจัดจ้างแต่ละราย</a:t>
                      </a:r>
                      <a:endParaRPr lang="th-TH" sz="1800" b="1" i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679" marB="45679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85725" y="701675"/>
          <a:ext cx="8916988" cy="5211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647"/>
                <a:gridCol w="6003341"/>
              </a:tblGrid>
              <a:tr h="365668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6" marB="4567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6" marB="4567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3932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5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(4)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70C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โครงการที่ 1 –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defRPr/>
                      </a:pPr>
                      <a:r>
                        <a:rPr lang="th-TH" sz="1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มีการประกาศเผยแพร่รายชื่อผู้มีคุณสมบัติในการซื้อหรือจ้างแต่ละโครงการ หรือไม่</a:t>
                      </a:r>
                      <a:endParaRPr lang="th-TH" sz="1800" b="1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T="45676" marB="4567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endParaRPr lang="th-TH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หน่วยงานต้องแนบ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หรือเอกสาร/หลักฐานที่แสดงหัวข้อการประกาศเผยแพร่และรายละเอียด</a:t>
                      </a:r>
                    </a:p>
                    <a:p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ของรายชื่อผู้เสนอราคาหรืองานที่มีสิทธิได้รับการคัดเลือกของการจัดซื้อจัดจ้าง   แต่ละรายโครงการทั้ง 5 โครงการข้างต้น/หรือทั้งหมดเท่าที่มีกรณีน้อยกว่า 5 โครงการ </a:t>
                      </a:r>
                    </a:p>
                    <a:p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ในปีงบประมาณ พ.ศ. 2560 จากหน้าเว็บไซต์ของหน่วยงานหรือสื่ออื่นๆ ที่สาธารณชนสามารถตรวจสอบได้</a:t>
                      </a: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	 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T="45676" marB="45676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0677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5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(4)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ใช้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Print Screen 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หรือหลักฐานแสดงการประกาศ</a:t>
                      </a:r>
                      <a:r>
                        <a:rPr lang="th-TH" sz="1800" b="1" dirty="0" smtClean="0">
                          <a:latin typeface="Arial Unicode MS" pitchFamily="34" charset="-128"/>
                          <a:ea typeface="Arial Unicode MS" pitchFamily="34" charset="-128"/>
                          <a:cs typeface="+mj-cs"/>
                        </a:rPr>
                        <a:t>เผยแพร่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latin typeface="Arial Unicode MS" pitchFamily="34" charset="-128"/>
                          <a:ea typeface="Arial Unicode MS" pitchFamily="34" charset="-128"/>
                          <a:cs typeface="+mj-cs"/>
                        </a:rPr>
                        <a:t>รายชื่อผู้มีคุณสมบัติในการซื้อหรือจ้างแต่ละโครงการ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latin typeface="Arial Unicode MS" pitchFamily="34" charset="-128"/>
                          <a:ea typeface="Arial Unicode MS" pitchFamily="34" charset="-128"/>
                          <a:cs typeface="+mj-cs"/>
                        </a:rPr>
                        <a:t>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สาธารณชนเข้าตรวจสอบได้</a:t>
                      </a:r>
                      <a:endParaRPr lang="th-TH" sz="18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676" marB="4567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26988" y="500063"/>
          <a:ext cx="9117012" cy="5883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799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99331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70C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โครงการที่ 1 –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th-TH" sz="1800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มีการประกาศเผยแพร่ผลการจัดซื้อจัดจ้างแต่ละโครงการ พร้อมทั้งระบุวิธีการจัดซื้อจัดจ้างและเหตุผลที่ใช้ในการตัดสินผลการจัดซื้อจัดจ้างหรือไม่</a:t>
                      </a:r>
                      <a:endParaRPr lang="en-US" sz="1800" b="1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48" marR="91448" marT="45725" marB="4572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  <a:endParaRPr lang="th-TH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th-TH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หน่วยงานต้องแนบ </a:t>
                      </a: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เอกสาร/หลักฐานที่แสดงหัวข้อการประกาศเผยแพร่และรายละเอียดของผลการจัดซื้อจัดจ้างแต่ละรายโครงการทั้ง 5 โครงการข้างต้น/หรือทั้งหมดเท่าที่มีกรณีน้อยกว่า 5 โครงการ ในปีงบประมาณ พ.ศ. 2560 จากหน้าเว็บไซต์ของหน่วยงานหรือสื่ออื่นๆ ที่ประชาชนสามารถตรวจดูได้ โดยรายงานผลการจัดซื้อจัดจ้างแต่ละรายโครงการนั้น ต้องระบุวิธีการจัดซื้อจัดจ้าง เช่น วิธีการประกวดราคา วิธีการสอบราคา รวมถึงระบุเหตุผลที่ใช้ในการตัดสินผลการจัดซื้อจัดจ้างโครงการนั้นๆ ด้วย </a:t>
                      </a:r>
                      <a:endParaRPr lang="en-US" sz="2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bg2"/>
                    </a:solidFill>
                  </a:tcPr>
                </a:tc>
              </a:tr>
              <a:tr h="1524165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2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(5)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มีหลักฐานเป็นตารางแสดงรายละเอียดแต่ละโครงการครบ</a:t>
                      </a: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r>
                        <a:rPr lang="th-TH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จนถึงเหตุผลการจัดซื้อจัดจ้างของแต่ละโครงการ</a:t>
                      </a:r>
                      <a:endParaRPr lang="th-TH" sz="20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25" marB="4572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850" y="260350"/>
            <a:ext cx="8208963" cy="6124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h-TH" b="1" dirty="0">
                <a:cs typeface="+mj-cs"/>
              </a:rPr>
              <a:t>ใช้เอกสารที่ </a:t>
            </a:r>
            <a:r>
              <a:rPr lang="en-US" b="1" dirty="0">
                <a:cs typeface="+mj-cs"/>
              </a:rPr>
              <a:t>Print </a:t>
            </a:r>
            <a:r>
              <a:rPr lang="th-TH" b="1" dirty="0">
                <a:cs typeface="+mj-cs"/>
              </a:rPr>
              <a:t>ออกมาจากระบบ </a:t>
            </a:r>
            <a:r>
              <a:rPr lang="en-US" b="1" dirty="0">
                <a:cs typeface="+mj-cs"/>
              </a:rPr>
              <a:t>e-GP </a:t>
            </a:r>
            <a:r>
              <a:rPr lang="th-TH" b="1" dirty="0">
                <a:cs typeface="+mj-cs"/>
              </a:rPr>
              <a:t>และเอกสารที่ประกาศบนเว็บไซต์หน่วยงาน นำมารวบรวมเป็นเอกสารหลักฐานตามข้อ (1)-(5)</a:t>
            </a:r>
            <a:endParaRPr lang="en-US" dirty="0">
              <a:cs typeface="+mj-cs"/>
            </a:endParaRPr>
          </a:p>
          <a:p>
            <a:pPr>
              <a:defRPr/>
            </a:pPr>
            <a:r>
              <a:rPr lang="en-US" dirty="0">
                <a:cs typeface="+mj-cs"/>
              </a:rPr>
              <a:t> </a:t>
            </a:r>
          </a:p>
          <a:p>
            <a:pPr>
              <a:defRPr/>
            </a:pPr>
            <a:r>
              <a:rPr lang="th-TH" b="1" dirty="0">
                <a:cs typeface="+mj-cs"/>
              </a:rPr>
              <a:t>หมายเหตุ</a:t>
            </a:r>
            <a:endParaRPr lang="en-US" dirty="0">
              <a:cs typeface="+mj-cs"/>
            </a:endParaRPr>
          </a:p>
          <a:p>
            <a:pPr>
              <a:defRPr/>
            </a:pPr>
            <a:r>
              <a:rPr lang="th-TH" dirty="0">
                <a:cs typeface="+mj-cs"/>
              </a:rPr>
              <a:t>1. กรณีเป็นการจัดหาพัสดุด้วยวิธีอื่นๆ เช่น วิธีตกลงราคา วิธีพิเศษ วิธีกรณีพิเศษ และวิธีคัดเลือก ให้แสดงเหตุผลประกอบในแบบตอบ </a:t>
            </a:r>
            <a:r>
              <a:rPr lang="en-US" dirty="0">
                <a:cs typeface="+mj-cs"/>
              </a:rPr>
              <a:t>Evidence-Based </a:t>
            </a:r>
            <a:r>
              <a:rPr lang="th-TH" dirty="0">
                <a:cs typeface="+mj-cs"/>
              </a:rPr>
              <a:t>เช่น </a:t>
            </a:r>
            <a:br>
              <a:rPr lang="th-TH" dirty="0">
                <a:cs typeface="+mj-cs"/>
              </a:rPr>
            </a:br>
            <a:r>
              <a:rPr lang="th-TH" dirty="0">
                <a:cs typeface="+mj-cs"/>
              </a:rPr>
              <a:t>การจัดหาพัสดุด้วยวิธีดังกล่าว เป็นไปตามระเบียบสำนักนายกรัฐมนตรีว่าด้วยการพัสดุ พ.ศ. 2535 และที่แก้ไขเพิ่มเติม และแนบระเบียบฯ ในวิธีดังกล่าว ให้ผู้ตรวจประเมินทราบ </a:t>
            </a:r>
            <a:endParaRPr lang="en-US" dirty="0">
              <a:cs typeface="+mj-cs"/>
            </a:endParaRPr>
          </a:p>
          <a:p>
            <a:pPr>
              <a:defRPr/>
            </a:pPr>
            <a:r>
              <a:rPr lang="th-TH" dirty="0">
                <a:cs typeface="+mj-cs"/>
              </a:rPr>
              <a:t>2. กรณีเป็นวิธีกรณีพิเศษ ให้แนบมติคณะรัฐมนตรี หรืออื่นใดด้วย</a:t>
            </a:r>
            <a:endParaRPr lang="en-US" dirty="0">
              <a:cs typeface="+mj-cs"/>
            </a:endParaRPr>
          </a:p>
        </p:txBody>
      </p:sp>
    </p:spTree>
  </p:cSld>
  <p:clrMapOvr>
    <a:masterClrMapping/>
  </p:clrMapOvr>
  <p:transition spd="med">
    <p:circl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554038"/>
          </a:xfrm>
          <a:prstGeom prst="roundRect">
            <a:avLst>
              <a:gd name="adj" fmla="val 9106"/>
            </a:avLst>
          </a:prstGeom>
          <a:solidFill>
            <a:srgbClr val="E8F446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400" b="1">
                <a:latin typeface="Tahoma" pitchFamily="34" charset="0"/>
                <a:cs typeface="Tahoma" pitchFamily="34" charset="0"/>
              </a:rPr>
              <a:t>EB 6 </a:t>
            </a:r>
            <a:r>
              <a:rPr lang="th-TH" sz="2400" b="1">
                <a:latin typeface="Tahoma" pitchFamily="34" charset="0"/>
                <a:cs typeface="Tahoma" pitchFamily="34" charset="0"/>
              </a:rPr>
              <a:t> หน่วยงานของท่านมีการวิเคราะห์ผลการจัดซื้อจัดจ้างอย่างไร</a:t>
            </a:r>
            <a:endParaRPr lang="en-US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428750"/>
            <a:ext cx="9144000" cy="6461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เพื่อให้หน่วยงานมีการวิเคราะห์ การพัฒนาแผน และกระบวนการจัดซื้อจัดจ้างของหน่วยงานให้มีระบบการจัดซื้อจัดจ้างที่มีประสิทธิภาพและโปร่งใสมากยิ่งขึ้น</a:t>
            </a:r>
            <a:endParaRPr lang="th-TH" sz="18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38" y="3141663"/>
            <a:ext cx="9144000" cy="28622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หน่วยงานควรมีการจัดทำรายงานผลการจัดซื้อจัดจ้างและรายงานการวิเคราะห์</a:t>
            </a:r>
          </a:p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ผลการจัดซื้อจัดจ้าง ประจำปีงบประมาณ พ.ศ. 2559 โดยหน่วยงานต้องวิเคราะห์</a:t>
            </a:r>
          </a:p>
          <a:p>
            <a:pPr algn="thaiDist">
              <a:defRPr/>
            </a:pPr>
            <a:endParaRPr lang="th-TH" sz="1800" b="1" dirty="0">
              <a:latin typeface="Arial" charset="0"/>
              <a:cs typeface="+mj-cs"/>
            </a:endParaRPr>
          </a:p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	1. ร้อยละของจำนวนโครงการที่ดำเนินการแล้วเสร็จ</a:t>
            </a:r>
            <a:r>
              <a:rPr lang="th-TH" sz="1800" b="1" dirty="0">
                <a:solidFill>
                  <a:srgbClr val="C00000"/>
                </a:solidFill>
                <a:latin typeface="Arial" charset="0"/>
                <a:cs typeface="+mj-cs"/>
              </a:rPr>
              <a:t>ในปีงบประมาณ พ.ศ. 2559 </a:t>
            </a:r>
            <a:r>
              <a:rPr lang="th-TH" sz="1800" b="1" dirty="0">
                <a:latin typeface="Arial" charset="0"/>
                <a:cs typeface="+mj-cs"/>
              </a:rPr>
              <a:t>จำแนกตามวิธีการจัดซื้อจัดจ้าง </a:t>
            </a:r>
          </a:p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	2. ร้อยละของจำนวนงบประมาณที่ดำเนินการจัดซื้อจัดจ้างแล้วเสร็จ</a:t>
            </a:r>
          </a:p>
          <a:p>
            <a:pPr algn="thaiDist">
              <a:defRPr/>
            </a:pPr>
            <a:r>
              <a:rPr lang="th-TH" sz="1800" b="1" dirty="0">
                <a:solidFill>
                  <a:srgbClr val="C00000"/>
                </a:solidFill>
                <a:latin typeface="Arial" charset="0"/>
                <a:cs typeface="+mj-cs"/>
              </a:rPr>
              <a:t>ในปีงบประมาณ พ.ศ. 2559 </a:t>
            </a:r>
            <a:r>
              <a:rPr lang="th-TH" sz="1800" b="1" dirty="0">
                <a:latin typeface="Arial" charset="0"/>
                <a:cs typeface="+mj-cs"/>
              </a:rPr>
              <a:t>จำแนกตามวิธีการจัดซื้อจัดจ้าง </a:t>
            </a:r>
          </a:p>
          <a:p>
            <a:pPr algn="thaiDist">
              <a:defRPr/>
            </a:pPr>
            <a:endParaRPr lang="th-TH" sz="1800" b="1" dirty="0">
              <a:latin typeface="Arial" charset="0"/>
              <a:cs typeface="+mj-cs"/>
            </a:endParaRPr>
          </a:p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	ทั้งนี้ เพื่อเป็นการวิเคราะห์ความสุ่มเสี่ยงในการทุจริตคอรัปชั่นและเป็นข้อมูล</a:t>
            </a:r>
          </a:p>
          <a:p>
            <a:pPr algn="thaiDist">
              <a:defRPr/>
            </a:pPr>
            <a:r>
              <a:rPr lang="th-TH" sz="1800" b="1" dirty="0">
                <a:latin typeface="Arial" charset="0"/>
                <a:cs typeface="+mj-cs"/>
              </a:rPr>
              <a:t>ในการวางแผนจัดทำแผนปฏิบัติการจัดซื้อจัดจ้างในปีงบประมาณถัดไป</a:t>
            </a:r>
            <a:endParaRPr lang="en-US" sz="1800" b="1" dirty="0">
              <a:latin typeface="Arial" charset="0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5" y="785813"/>
            <a:ext cx="4714875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484438"/>
            <a:ext cx="4500563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คำอธิบาย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00125"/>
            <a:ext cx="9144000" cy="56324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lnSpc>
                <a:spcPts val="2700"/>
              </a:lnSpc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+mj-cs"/>
              </a:rPr>
              <a:t>	</a:t>
            </a:r>
            <a:r>
              <a:rPr lang="th-TH" sz="2000" b="1" dirty="0">
                <a:latin typeface="Arial" charset="0"/>
                <a:cs typeface="+mj-cs"/>
              </a:rPr>
              <a:t> “รายงานผลการจัดซื้อจัดจ้างประจำปี”</a:t>
            </a:r>
            <a:r>
              <a:rPr lang="th-TH" sz="2000" dirty="0">
                <a:latin typeface="Arial" charset="0"/>
                <a:cs typeface="+mj-cs"/>
              </a:rPr>
              <a:t> หมายถึง รายงานที่หน่วยงานได้จัดทำขึ้นเพื่อแสดงว่า ในรอบปีที่ผ่านมา ผลการดำเนินงานจัดซื้อจัดจ้างโครงการต่างๆ ตามแผนปฏิบัติการจัดซื้อจัดจ้างประจำปีเป็นอย่างไร เสร็จสิ้นกี่โครงการ ยังไม่ดำเนินการกี่โครงการ และต้องกันเงินไว้เบิกเหลื่อมปีกี่โครงการ รวมทั้งโครงการที่ได้ดำเนินการเสร็จสิ้นไปแล้วนั้น ใช้วิธีการจัดซื้อจัดจ้างด้วยวิธีใด</a:t>
            </a:r>
          </a:p>
          <a:p>
            <a:pPr>
              <a:lnSpc>
                <a:spcPts val="2700"/>
              </a:lnSpc>
              <a:defRPr/>
            </a:pPr>
            <a:endParaRPr lang="en-US" sz="2000" dirty="0">
              <a:latin typeface="Arial" charset="0"/>
              <a:cs typeface="+mj-cs"/>
            </a:endParaRPr>
          </a:p>
          <a:p>
            <a:pPr>
              <a:lnSpc>
                <a:spcPts val="2700"/>
              </a:lnSpc>
              <a:defRPr/>
            </a:pPr>
            <a:r>
              <a:rPr lang="th-TH" sz="2000" b="1" dirty="0">
                <a:latin typeface="Arial" charset="0"/>
                <a:cs typeface="+mj-cs"/>
              </a:rPr>
              <a:t>	“รายงานการวิเคราะห์ผล</a:t>
            </a:r>
            <a:r>
              <a:rPr lang="th-TH" sz="2000" dirty="0">
                <a:latin typeface="Arial" charset="0"/>
                <a:cs typeface="+mj-cs"/>
              </a:rPr>
              <a:t>” หมายถึง รายงานการวิเคราะห์การจัดซื้อจัดจ้าง</a:t>
            </a:r>
            <a:br>
              <a:rPr lang="th-TH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ที่ดำเนินการแล้วเสร็จในรอบปีงบประมาณ พ.ศ. 2559 ซึ่งในรายงานการวิเคราะห์</a:t>
            </a:r>
            <a:br>
              <a:rPr lang="th-TH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การจัดซื้อจัดจ้างนั้น ควรมีสาระสำคัญ อาทิ </a:t>
            </a:r>
          </a:p>
          <a:p>
            <a:pPr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	1. ปัญหาอุปสรรคและข้อจำกัดในการจัดซื้อจัดจ้าง </a:t>
            </a:r>
          </a:p>
          <a:p>
            <a:pPr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	2. การประหยัดงบประมาณ </a:t>
            </a:r>
          </a:p>
          <a:p>
            <a:pPr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	3. ความเสี่ยงของการจัดซื้อจัดจ้างโดยวิธีพิเศษ การจัดซื้อจัดจ้างโครงการ</a:t>
            </a:r>
            <a:br>
              <a:rPr lang="th-TH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ที่อยู่นอกแผนปฏิบัติการจัดซื้อจัดจ้าง </a:t>
            </a:r>
          </a:p>
          <a:p>
            <a:pPr>
              <a:lnSpc>
                <a:spcPts val="2700"/>
              </a:lnSpc>
              <a:defRPr/>
            </a:pPr>
            <a:r>
              <a:rPr lang="th-TH" sz="2000" dirty="0">
                <a:latin typeface="Arial" charset="0"/>
                <a:cs typeface="+mj-cs"/>
              </a:rPr>
              <a:t>	4. แนวทางที่จะปรับปรุงประสิทธิภาพของการจัดหาพัสดุ การเปรียบเทียบผลผลิตและผลลัพธ์จากการดำเนินการจัดซื้อจัดจ้างแต่ละโครงการกับเป้าหมาย</a:t>
            </a:r>
            <a:br>
              <a:rPr lang="th-TH" sz="2000" dirty="0">
                <a:latin typeface="Arial" charset="0"/>
                <a:cs typeface="+mj-cs"/>
              </a:rPr>
            </a:br>
            <a:r>
              <a:rPr lang="th-TH" sz="2000" dirty="0">
                <a:latin typeface="Arial" charset="0"/>
                <a:cs typeface="+mj-cs"/>
              </a:rPr>
              <a:t>และวัตถุประสงค์ที่กำหนด</a:t>
            </a:r>
            <a:endParaRPr lang="en-US" sz="20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74755" name="TextBox 4"/>
          <p:cNvSpPr txBox="1">
            <a:spLocks noChangeArrowheads="1"/>
          </p:cNvSpPr>
          <p:nvPr/>
        </p:nvSpPr>
        <p:spPr bwMode="auto">
          <a:xfrm>
            <a:off x="0" y="285750"/>
            <a:ext cx="6643688" cy="461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defRPr/>
            </a:pPr>
            <a:r>
              <a:rPr lang="th-TH" sz="2400" b="1" smtClean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400" smtClean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สี่เหลี่ยมผืนผ้า 3"/>
          <p:cNvSpPr>
            <a:spLocks noChangeArrowheads="1"/>
          </p:cNvSpPr>
          <p:nvPr/>
        </p:nvSpPr>
        <p:spPr bwMode="auto">
          <a:xfrm>
            <a:off x="323850" y="1893888"/>
            <a:ext cx="8424863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3200" b="1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3500" b="1">
                <a:latin typeface="FreesiaUPC" pitchFamily="34" charset="-34"/>
                <a:cs typeface="FreesiaUPC" pitchFamily="34" charset="-34"/>
              </a:rPr>
              <a:t>การประเมินคุณธรรมและความโปร่งใสในการดำเนินงานของหน่วยงานภาครัฐ (</a:t>
            </a:r>
            <a:r>
              <a:rPr lang="en-US" sz="3500" b="1">
                <a:latin typeface="FreesiaUPC" pitchFamily="34" charset="-34"/>
                <a:cs typeface="FreesiaUPC" pitchFamily="34" charset="-34"/>
              </a:rPr>
              <a:t>Integrity and Transparency Assessment</a:t>
            </a:r>
            <a:r>
              <a:rPr lang="th-TH" sz="3500" b="1">
                <a:latin typeface="FreesiaUPC" pitchFamily="34" charset="-34"/>
                <a:cs typeface="FreesiaUPC" pitchFamily="34" charset="-34"/>
              </a:rPr>
              <a:t>) </a:t>
            </a:r>
            <a:r>
              <a:rPr lang="th-TH" sz="3500" b="1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คือ การประเมินเชิงบวกที่ครอบคลุมการปฏิบัติราชการของหน่วยงาน ของเจ้าหน้าที่ภายในหน่วยงาน เป็นการประเมินขั้นตอนและกระบวนการปฏิบัติงานที่มีคุณลักษณะที่ดีตามหลักธรรมาภิบาล ปลอดจากการทุจริต และผลประโยชน์ทับซ้อน มีวัฒนธรรมคุณธรรม รวมไปจนถึงผลการดำเนินงานของหน่วยงานที่มีต่อผู้มีส่วนได้ส่วนเสีย</a:t>
            </a:r>
            <a:endParaRPr lang="th-TH" sz="3500" b="1" u="sng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Rectangle 14"/>
          <p:cNvSpPr/>
          <p:nvPr/>
        </p:nvSpPr>
        <p:spPr>
          <a:xfrm>
            <a:off x="0" y="119063"/>
            <a:ext cx="7145338" cy="7667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07000"/>
              </a:lnSpc>
              <a:defRPr/>
            </a:pPr>
            <a:r>
              <a:rPr lang="en-US" sz="4400" b="1" spc="300" dirty="0">
                <a:solidFill>
                  <a:srgbClr val="123D6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ITA</a:t>
            </a:r>
            <a:r>
              <a:rPr lang="th-TH" sz="4400" b="1" spc="300" dirty="0">
                <a:solidFill>
                  <a:srgbClr val="123D6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คืออะไร</a:t>
            </a:r>
            <a:endParaRPr lang="th-TH" sz="4400" b="1" spc="300" dirty="0">
              <a:solidFill>
                <a:prstClr val="black">
                  <a:lumMod val="50000"/>
                  <a:lumOff val="50000"/>
                </a:prst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/>
          <a:srcRect t="16177" r="16835" b="5060"/>
          <a:stretch>
            <a:fillRect/>
          </a:stretch>
        </p:blipFill>
        <p:spPr bwMode="auto">
          <a:xfrm>
            <a:off x="6800850" y="-6350"/>
            <a:ext cx="23431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0" y="357188"/>
          <a:ext cx="9117013" cy="6232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7"/>
              </a:tblGrid>
              <a:tr h="36557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5" marB="456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5" marB="456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33736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มีการวิเคราะห์ผลการจัดซื้อจัดจ้าง  ประจำปีงบประมาณ พ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ศ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.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2559 หรือไม่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25" marB="4562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หน่วยงานต้องแสดงหลักฐานเกี่ยวกับการรายงานผล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การจัดซื้อจัดจ้างที่ดำเนินการแล้วเสร็จทั้งหมดในปีงบประมาณ พ.ศ. 2559 ที่นำเสนอต่อผู้บังคับบัญชา โดยในรายงานนั้นต้องมีรายละเอียดตามคำนิยามข้างต้น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  1. ร้อยละของจำนวนโครงการที่ดำเนินการแล้วเสร็จในปีงบประมาณ พ.ศ. 2559 จำแนกตามวิธีการจัดซื้อจัดจ้าง </a:t>
                      </a:r>
                    </a:p>
                    <a:p>
                      <a:pPr marL="342900" indent="-342900" algn="thaiDist">
                        <a:buNone/>
                      </a:pPr>
                      <a:r>
                        <a:rPr lang="th-TH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  2. ร้อยละของจำนวนงบประมาณที่ดำเนินการจัดซื้อจัดจ้าง</a:t>
                      </a:r>
                    </a:p>
                    <a:p>
                      <a:pPr marL="342900" indent="-342900" algn="thaiDist">
                        <a:buNone/>
                      </a:pPr>
                      <a:r>
                        <a:rPr lang="th-TH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แล้วเสร็จในปีงบประมาณ พ.ศ. 2559 จำแนกตามวิธีการจัดซื้อ</a:t>
                      </a:r>
                    </a:p>
                    <a:p>
                      <a:pPr marL="342900" indent="-342900" algn="thaiDist">
                        <a:buNone/>
                      </a:pPr>
                      <a:r>
                        <a:rPr lang="th-TH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จัดจ้าง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5" marB="45625">
                    <a:solidFill>
                      <a:schemeClr val="bg2"/>
                    </a:solidFill>
                  </a:tcPr>
                </a:tc>
              </a:tr>
              <a:tr h="252958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 ( 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Slide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ถัดไป)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baseline="0" dirty="0" smtClean="0">
                        <a:solidFill>
                          <a:srgbClr val="0000FF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600" b="1" baseline="0" dirty="0" smtClean="0">
                        <a:solidFill>
                          <a:srgbClr val="FF0000"/>
                        </a:solidFill>
                        <a:latin typeface="Agency FB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25" marB="4562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950" y="600075"/>
            <a:ext cx="8712200" cy="594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h-TH" sz="2000" dirty="0">
                <a:cs typeface="+mj-cs"/>
              </a:rPr>
              <a:t>1. หนังสือรายงานผู้บริหารทราบหรือพิจารณาหรือสั่งการ และ</a:t>
            </a:r>
            <a:r>
              <a:rPr lang="th-TH" sz="2000" dirty="0" err="1">
                <a:cs typeface="+mj-cs"/>
              </a:rPr>
              <a:t>ปรากฎ</a:t>
            </a:r>
            <a:r>
              <a:rPr lang="th-TH" sz="2000" dirty="0">
                <a:cs typeface="+mj-cs"/>
              </a:rPr>
              <a:t>การขออนุญาตนำเผยแพร่บนเว็บไซต์ของหน่วยงาน</a:t>
            </a:r>
            <a:endParaRPr lang="en-US" sz="2000" dirty="0">
              <a:cs typeface="+mj-cs"/>
            </a:endParaRPr>
          </a:p>
          <a:p>
            <a:pPr>
              <a:defRPr/>
            </a:pPr>
            <a:r>
              <a:rPr lang="en-US" sz="2000" dirty="0">
                <a:cs typeface="+mj-cs"/>
              </a:rPr>
              <a:t>2. </a:t>
            </a:r>
            <a:r>
              <a:rPr lang="th-TH" sz="2000" dirty="0">
                <a:cs typeface="+mj-cs"/>
              </a:rPr>
              <a:t>ผลการวิเคราะห์ ผลการจัดชื้อจัดจ้างในรอบปีงบประมาณ พ.ศ. 2559 โดยต้องนำเสนอข้อมูลการวิเคราะห์อย่างเป็นระบบงบประมาณ ภาพรวมของหน่วยงาน โดยจำแนกเป็นรายหมวด แสดงให้เห็นว่าในหมวดที่มีรายการจัดชื้อจัดจ้าง โครงการ/งาน ใดบ้าง ด้วยวิธีใด แสดงเปรียบเทียบให้เห็นสัดส่วนของการจัดชื้อจัดจ้างแต่ละประเภท และเปรียบเทียบงบประมาณที่ตั้งไว้ และจ่ายจริง ในแต่ละรายการ ทั้งนี้ ให้รวมถึงข้อมูลถึงกรณีมีเงินกันไว้จ่ายเหลื่อมปีที่มีการผูกพันสัญญาจ้างไว้แล้ว ตามวงเงินที่ได้รับการจัดสรร รวมถึงกรณีที่มีการปรับแผน โอนเปลี่ยนแปลงงบประมาณในหมวด งบดำเนินงาน งบค่าครุภัณฑ์ ที่ดินและสิ่งก่อสร้าง งบรายจ่ายอื่น และในรายงานการวิเคราะห์การจัดซื้อจัดจ้างนั้น ควรมีสาระสำคัญ อาทิ </a:t>
            </a:r>
            <a:endParaRPr lang="en-US" sz="2000" dirty="0">
              <a:cs typeface="+mj-cs"/>
            </a:endParaRPr>
          </a:p>
          <a:p>
            <a:pPr>
              <a:defRPr/>
            </a:pPr>
            <a:r>
              <a:rPr lang="th-TH" sz="2000" dirty="0">
                <a:cs typeface="+mj-cs"/>
              </a:rPr>
              <a:t>	</a:t>
            </a:r>
            <a:r>
              <a:rPr lang="th-TH" sz="2000" dirty="0">
                <a:solidFill>
                  <a:srgbClr val="0000FF"/>
                </a:solidFill>
                <a:cs typeface="+mj-cs"/>
              </a:rPr>
              <a:t>(1) ปัญหาอุปสรรคและข้อจำกัดในการจัดซื้อจัดจ้าง </a:t>
            </a:r>
            <a:endParaRPr lang="en-US" sz="2000" dirty="0">
              <a:solidFill>
                <a:srgbClr val="0000FF"/>
              </a:solidFill>
              <a:cs typeface="+mj-cs"/>
            </a:endParaRPr>
          </a:p>
          <a:p>
            <a:pPr>
              <a:defRPr/>
            </a:pPr>
            <a:r>
              <a:rPr lang="th-TH" sz="2000" dirty="0">
                <a:solidFill>
                  <a:srgbClr val="0000FF"/>
                </a:solidFill>
                <a:cs typeface="+mj-cs"/>
              </a:rPr>
              <a:t>	(2) การประหยัดงบประมาณ</a:t>
            </a:r>
          </a:p>
          <a:p>
            <a:pPr>
              <a:defRPr/>
            </a:pPr>
            <a:r>
              <a:rPr lang="th-TH" sz="2000" dirty="0">
                <a:solidFill>
                  <a:srgbClr val="0000FF"/>
                </a:solidFill>
                <a:cs typeface="+mj-cs"/>
              </a:rPr>
              <a:t>	(3) ความเสี่ยงของการจัดซื้อจัดจ้างโดยวิธีพิเศษ การจัดซื้อจัดจ้างโครงการที่อยู่นอกแผนปฏิบัติการจัดซื้อจัดจ้าง </a:t>
            </a:r>
            <a:endParaRPr lang="en-US" sz="2000" dirty="0">
              <a:solidFill>
                <a:srgbClr val="0000FF"/>
              </a:solidFill>
              <a:cs typeface="+mj-cs"/>
            </a:endParaRPr>
          </a:p>
          <a:p>
            <a:pPr>
              <a:defRPr/>
            </a:pPr>
            <a:r>
              <a:rPr lang="th-TH" sz="2000" dirty="0">
                <a:solidFill>
                  <a:srgbClr val="0000FF"/>
                </a:solidFill>
                <a:cs typeface="+mj-cs"/>
              </a:rPr>
              <a:t>	(4) แนวทางที่จะปรับปรุงประสิทธิภาพของการจัดหาพัสดุ การเปรียบเทียบผลผลิตและผลลัพธ์จากการดำเนินการจัดซื้อจัดจ้างแต่ละโครงการกับเป้าหมายและวัตถุประสงค์ที่กำหนด</a:t>
            </a:r>
          </a:p>
          <a:p>
            <a:pPr>
              <a:defRPr/>
            </a:pPr>
            <a:r>
              <a:rPr lang="th-TH" sz="2000" dirty="0">
                <a:cs typeface="+mj-cs"/>
              </a:rPr>
              <a:t>3</a:t>
            </a:r>
            <a:r>
              <a:rPr lang="en-US" sz="2000" dirty="0">
                <a:cs typeface="+mj-cs"/>
              </a:rPr>
              <a:t>. Print Screen </a:t>
            </a:r>
            <a:r>
              <a:rPr lang="th-TH" sz="2000" dirty="0">
                <a:cs typeface="+mj-cs"/>
              </a:rPr>
              <a:t>จาก </a:t>
            </a:r>
            <a:r>
              <a:rPr lang="en-US" sz="2000" dirty="0">
                <a:cs typeface="+mj-cs"/>
              </a:rPr>
              <a:t>Web site </a:t>
            </a:r>
            <a:r>
              <a:rPr lang="th-TH" sz="2000" dirty="0">
                <a:cs typeface="+mj-cs"/>
              </a:rPr>
              <a:t>หน่วยงาน </a:t>
            </a:r>
            <a:endParaRPr lang="en-US" sz="2000" dirty="0">
              <a:cs typeface="+mj-cs"/>
            </a:endParaRPr>
          </a:p>
        </p:txBody>
      </p:sp>
      <p:sp>
        <p:nvSpPr>
          <p:cNvPr id="86019" name="Rectangle 4"/>
          <p:cNvSpPr>
            <a:spLocks noChangeArrowheads="1"/>
          </p:cNvSpPr>
          <p:nvPr/>
        </p:nvSpPr>
        <p:spPr bwMode="auto">
          <a:xfrm>
            <a:off x="80963" y="0"/>
            <a:ext cx="8162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/>
            <a:r>
              <a:rPr lang="th-TH" sz="2400" b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เอกสารหลักฐานประกอบ </a:t>
            </a:r>
            <a:r>
              <a:rPr lang="en-US" sz="2400" b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EB </a:t>
            </a:r>
            <a:r>
              <a:rPr lang="th-TH" sz="2400" b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6</a:t>
            </a:r>
            <a:r>
              <a:rPr lang="en-US" sz="2400" b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400" b="1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(1)</a:t>
            </a:r>
          </a:p>
        </p:txBody>
      </p:sp>
    </p:spTree>
  </p:cSld>
  <p:clrMapOvr>
    <a:masterClrMapping/>
  </p:clrMapOvr>
  <p:transition spd="med">
    <p:circl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07950" y="460375"/>
          <a:ext cx="8858250" cy="5649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4454"/>
                <a:gridCol w="5963796"/>
              </a:tblGrid>
              <a:tr h="41908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 marT="45670" marB="4567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39" marR="91439" marT="45670" marB="4567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0540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6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มีการนำผลการวิเคราะห์การจัดซื้อจัดจ้าง ประจำปีงบประมาณ </a:t>
                      </a:r>
                      <a:br>
                        <a:rPr lang="th-TH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</a:b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พ.ศ. </a:t>
                      </a:r>
                      <a:r>
                        <a:rPr lang="en-US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255</a:t>
                      </a: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9 มาใช้ในการปรับปรุงการจัดซื้อ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จัดจ้างในปีงบประมาณ</a:t>
                      </a:r>
                      <a:r>
                        <a:rPr lang="th-TH" sz="20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 พ.ศ. 2560 หรือไม่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39" marR="91439" marT="45670" marB="4567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หน่วยงานต้องแสดงหลักฐานเกี่ยวกับวิธีการพัฒนาหรือ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การปรับปรุงการดำเนินงานจัดซื้อจัดจ้างต่อใน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ปีงบประมาณ พ.ศ. 2560 ตามข้อเสนอแนะที่หน่วยงานได้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ระบุไว้ในรายงานการวิเคราะห์ผลการจัดซื้อจัดจ้างใน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ปีงบประมาณ พ.ศ. 2559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2000" b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2000" b="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T="45684" marB="45684">
                    <a:solidFill>
                      <a:schemeClr val="bg1"/>
                    </a:solidFill>
                  </a:tcPr>
                </a:tc>
              </a:tr>
              <a:tr h="2176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39" marR="91439" marT="45670" marB="4567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endParaRPr lang="th-TH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ใช้เอกสารจากข้อ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EB 6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(1) และเน้นข้อความ  </a:t>
                      </a:r>
                    </a:p>
                    <a:p>
                      <a:r>
                        <a:rPr lang="th-TH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ติดสลิปหาง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ปลา การนำผลการวิเคราะห์การจัดซื้อจัดจ้าง ประจำปีงบประมาณ พ.ศ. 2559 มาใช้ในการปรับปรุงการจัดซื้อจัดจ้างในปีงบประมาณ พ.ศ. 2560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T="45684" marB="45684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741363"/>
          </a:xfrm>
          <a:prstGeom prst="roundRect">
            <a:avLst>
              <a:gd name="adj" fmla="val 9106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none" anchor="ctr"/>
          <a:lstStyle/>
          <a:p>
            <a:pPr algn="thaiDist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EB 7</a:t>
            </a:r>
            <a:r>
              <a:rPr lang="th-TH" sz="2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หน่วยงานของท่านมีช่องทางให้ประชาชนเข้าถึงข้อมูลของหน่วยงาน</a:t>
            </a:r>
          </a:p>
          <a:p>
            <a:pPr algn="thaiDist" eaLnBrk="0" hangingPunct="0">
              <a:defRPr/>
            </a:pPr>
            <a:r>
              <a:rPr lang="th-TH" sz="20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อย่างไร</a:t>
            </a:r>
            <a:endParaRPr lang="en-US" sz="2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357313"/>
            <a:ext cx="9144000" cy="584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latin typeface="Tahoma" pitchFamily="34" charset="0"/>
                <a:ea typeface="Tahoma" pitchFamily="34" charset="0"/>
                <a:cs typeface="+mj-cs"/>
              </a:rPr>
              <a:t>	</a:t>
            </a:r>
            <a:r>
              <a:rPr lang="th-TH" sz="1600" b="1" dirty="0">
                <a:latin typeface="Arial" charset="0"/>
                <a:cs typeface="+mj-cs"/>
              </a:rPr>
              <a:t>เพื่อให้หน่วยงานมีช่องทางการเผยแพร่ข้อมูลข่าวสารของหน่วยงานที่หลากหลายและสาธารณชนหรือประชาชนผู้รับบริการสามารถเข้าถึงข้อมูลข่าวสารได้สะดวก</a:t>
            </a:r>
            <a:endParaRPr lang="en-US" sz="1600" b="1" dirty="0">
              <a:latin typeface="Tahoma" pitchFamily="34" charset="0"/>
              <a:ea typeface="Tahoma" pitchFamily="34" charset="0"/>
              <a:cs typeface="+mj-cs"/>
            </a:endParaRPr>
          </a:p>
        </p:txBody>
      </p:sp>
      <p:sp>
        <p:nvSpPr>
          <p:cNvPr id="88068" name="TextBox 11"/>
          <p:cNvSpPr txBox="1">
            <a:spLocks noChangeArrowheads="1"/>
          </p:cNvSpPr>
          <p:nvPr/>
        </p:nvSpPr>
        <p:spPr bwMode="auto">
          <a:xfrm>
            <a:off x="0" y="2543175"/>
            <a:ext cx="9144000" cy="23082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1600" b="1">
                <a:latin typeface="Tahoma" pitchFamily="34" charset="0"/>
                <a:cs typeface="Tahoma" pitchFamily="34" charset="0"/>
              </a:rPr>
              <a:t>	</a:t>
            </a: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พระราชกฤษฎีกาว่าด้วยหลักเกณฑ์และวิธีการบริหารกิจการบ้านเมืองที่ดี พ.ศ. 2546 พระราชบัญญัติข้อมูลข่าวสารของราชการ พ.ศ. 2540 มาตรา 7 และมาตรา 9 กำหนดให้หน่วยงานของรัฐจะต้องจัดให้มีการเผยแพร่ข้อมูลที่สำคัญๆของหน่วยงาน เช่น โครงสร้างและการจัดองค์กร อำนาจหน้าที่ แผนงาน โครงการและอื่นๆ หน่วยงานจึงควรมีช่องทางสื่อสารเพื่อเผยแพร่ข้อมูลข่าวสาร ดังกล่าว โดยช่องทางสื่อสารที่หน่วยงานส่วนใหญ่มี ได้แก่ หน่วยประชาสัมพันธ์ ณ ที่ทำการของหน่วยหรือเว็บไซต์ของหน่วยงานหรือสื่อสังคม (</a:t>
            </a:r>
            <a:r>
              <a:rPr lang="en-US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Social Media</a:t>
            </a: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ระบบ </a:t>
            </a:r>
            <a:r>
              <a:rPr lang="en-US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Call center </a:t>
            </a:r>
            <a:r>
              <a:rPr lang="th-TH" sz="16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การเผยแพร่ข้อมูลทางสื่อสิ่งพิมพ์ต่างๆ โทรทัศน์ วิทยุ สื่ออิเล็กทรอนิกส์อื่นๆ ทั้งนี้ หากหน่วยงานมีช่องทางการเผยแพร่ข้อมูลข่าวสารเกี่ยวกับภารกิจหลักของหน่วยงาน  ที่หลากหลาย ประชาชนจะเข้าถึงข้อมูลของหน่วยงานได้ง่ายและสะดวกมากขึ้น ส่งผลให้มีการตรวจสอบจากภาคประชาชนได้ง่าย โดยควรเป็นช่องทางและสื่อที่เหมาะสมกับกลุ่มเป้าหมายตามภารกิจหลักของหน่วยงาน</a:t>
            </a:r>
            <a:endParaRPr lang="en-US" sz="16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780088"/>
            <a:ext cx="9144000" cy="10779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th-TH" sz="1600" b="1" dirty="0">
                <a:latin typeface="Arial" charset="0"/>
                <a:cs typeface="+mj-cs"/>
              </a:rPr>
              <a:t>“สื่อสังคม” (</a:t>
            </a:r>
            <a:r>
              <a:rPr lang="en-US" sz="1600" b="1" dirty="0">
                <a:latin typeface="Arial" charset="0"/>
                <a:cs typeface="+mj-cs"/>
              </a:rPr>
              <a:t>Social Media</a:t>
            </a:r>
            <a:r>
              <a:rPr lang="th-TH" sz="1600" b="1" dirty="0">
                <a:latin typeface="Arial" charset="0"/>
                <a:cs typeface="+mj-cs"/>
              </a:rPr>
              <a:t>) หมายถึง สื่อสังคมออนไลน์ที่มีการตอบสนองทางสังคมได้หลายทิศทางโดยผ่านเครือข่ายอินเทอร์เน็ต</a:t>
            </a:r>
            <a:endParaRPr lang="en-US" sz="1600" b="1" dirty="0">
              <a:latin typeface="Arial" charset="0"/>
              <a:cs typeface="+mj-cs"/>
            </a:endParaRPr>
          </a:p>
          <a:p>
            <a:pPr>
              <a:defRPr/>
            </a:pPr>
            <a:r>
              <a:rPr lang="th-TH" sz="1600" b="1" dirty="0">
                <a:latin typeface="Arial" charset="0"/>
                <a:cs typeface="+mj-cs"/>
              </a:rPr>
              <a:t>	“</a:t>
            </a:r>
            <a:r>
              <a:rPr lang="en-US" sz="1600" b="1" dirty="0">
                <a:latin typeface="Arial" charset="0"/>
                <a:cs typeface="+mj-cs"/>
              </a:rPr>
              <a:t>Call</a:t>
            </a:r>
            <a:r>
              <a:rPr lang="th-TH" sz="1600" b="1" dirty="0">
                <a:latin typeface="Arial" charset="0"/>
                <a:cs typeface="+mj-cs"/>
              </a:rPr>
              <a:t> </a:t>
            </a:r>
            <a:r>
              <a:rPr lang="en-US" sz="1600" b="1" dirty="0">
                <a:latin typeface="Arial" charset="0"/>
                <a:cs typeface="+mj-cs"/>
              </a:rPr>
              <a:t>Center</a:t>
            </a:r>
            <a:r>
              <a:rPr lang="th-TH" sz="1600" b="1" dirty="0">
                <a:latin typeface="Arial" charset="0"/>
                <a:cs typeface="+mj-cs"/>
              </a:rPr>
              <a:t>” หมายถึง ศูนย์บริการข้อมูลให้ความช่วยเหลือ สอบถามปัญหา ข้อแนะนำ บริการต่างๆทางโทรศัพท์รวมไว้เป็นแห่งเดียว หรือเรียกว่าศูนย์บริการข้อมูลทางโทรศัพท์</a:t>
            </a:r>
            <a:endParaRPr lang="en-US" sz="1600" b="1" dirty="0">
              <a:latin typeface="Arial" charset="0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5" y="857250"/>
            <a:ext cx="4714875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085975"/>
            <a:ext cx="4500563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คำอธิบาย</a:t>
            </a:r>
            <a:endParaRPr lang="en-US" sz="2000" dirty="0"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8" y="5287963"/>
            <a:ext cx="6643687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58738" y="285750"/>
          <a:ext cx="8974137" cy="6592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321"/>
                <a:gridCol w="6041816"/>
              </a:tblGrid>
              <a:tr h="365766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815085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7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(1)</a:t>
                      </a:r>
                    </a:p>
                    <a:p>
                      <a:pPr marL="342900" indent="-342900">
                        <a:buNone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มีหน่วยประชาสัมพันธ์ </a:t>
                      </a:r>
                      <a:endParaRPr lang="en-US" sz="18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ณ ที่ทำการของหน่วยงาน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หรือไม่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342900" indent="-342900">
                        <a:buNone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หน่วยงานต้องแสดงหลักฐานเกี่ยวกับหน่วยประชาสัมพันธ์ของหน่วยงาน ที่มีหน้าที่ในการให้บริการข้อมูลข่าวสารแก่ประชาชนทั่วไป ซึ่งหน่วยประชาสัมพันธ์ของหน่วยงานนั้นจะบรรจุอยู่ในโครงสร้างของหน่วยงาน แผนผังการปฏิบัติงาน หรือ คำสั่งการปฏิบัติงานให้สำนัก กอง หรือฝ่าย ภายในของหน่วยงานทำหน้าที่เป็นหน่วยประชาสัมพันธ์ในการให้บริการข้อมูลข่าวสารแก่ประชาชนทั่วไป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j-cs"/>
                        </a:rPr>
                        <a:t>(หน่วยงานสามารถแนบภาพถ่ายที่เกี่ยวข้องเพิ่มเติมได้)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3" marB="45723">
                    <a:noFill/>
                  </a:tcPr>
                </a:tc>
              </a:tr>
              <a:tr h="2412037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อกสารหลักฐานประกอบ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7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(1)</a:t>
                      </a: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หลักฐานเกี่ยวกับหน่วยประชาสัมพันธ์ ภารกิจหลัก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2. มีจุดบริการให้ข้อมูลข่าวสารภารกิจหลักแก่ประชาชน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3. มีงานด้านการประชาสัมพันธ์ภารกิจหลัก 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ในโครงสร้างของหน่วยงาน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4. ภาพถ่ายการให้บริการประชาสัมพันธ์บริการประชาชน</a:t>
                      </a:r>
                    </a:p>
                    <a:p>
                      <a:endParaRPr lang="th-TH" sz="12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68275" y="571500"/>
          <a:ext cx="8916988" cy="5440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647"/>
                <a:gridCol w="6003341"/>
              </a:tblGrid>
              <a:tr h="365665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4" marB="4567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4" marB="4567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27065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7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(2)</a:t>
                      </a:r>
                    </a:p>
                    <a:p>
                      <a:pPr marL="0" indent="0">
                        <a:buNone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มีสื่อประชาสัมพันธ์เผยแพร่บทบาทอำนาจหน้าที่ของหน่วยงานทางช่องทางใดบ้าง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 (อย่างน้อย 4 ช่องทาง)</a:t>
                      </a: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674" marB="4567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หน่วยงานต้องแสดงหลักฐานเกี่ยวกับอำนาจหน้าที่ ตามกฎหมายกำหนดที่ปรากฏอยู่บนเว็บไซต์ของหน่วยงานหรือปรากฏอยู่บนสื่อสังคม (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Social Media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) </a:t>
                      </a: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อย่างน้อย 4 ช่องทาง</a:t>
                      </a:r>
                      <a:endParaRPr lang="en-US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endParaRPr lang="th-TH" sz="1600" b="1" kern="1200" dirty="0" smtClean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4" marB="45674">
                    <a:noFill/>
                  </a:tcPr>
                </a:tc>
              </a:tr>
              <a:tr h="2804047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7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  <a:endParaRPr lang="en-US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- มีข้อมูลเกี่ยวกับภารกิจหลัก อำนาจหน้าที่ บน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Website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หรือสื่อสังคมอื่นๆ (ที่สามารถเข้าถึงได้จริง) </a:t>
                      </a:r>
                      <a:r>
                        <a:rPr lang="th-TH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อย่างน้อย 4 ช่องทาง</a:t>
                      </a:r>
                      <a:endParaRPr lang="en-US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 1. ..........................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 2. ..........................</a:t>
                      </a:r>
                    </a:p>
                    <a:p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 3. ..........................</a:t>
                      </a:r>
                    </a:p>
                    <a:p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 4. ..........................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 </a:t>
                      </a:r>
                    </a:p>
                    <a:p>
                      <a:pPr marL="285750" indent="-285750">
                        <a:buFont typeface="Wingdings" pitchFamily="2" charset="2"/>
                        <a:buChar char="¡"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74" marB="4567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68275" y="571500"/>
          <a:ext cx="8916988" cy="3868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647"/>
                <a:gridCol w="6003341"/>
              </a:tblGrid>
              <a:tr h="365726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81" marB="4568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81" marB="45681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5345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7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(3)</a:t>
                      </a:r>
                    </a:p>
                    <a:p>
                      <a:pPr marL="0" indent="0">
                        <a:buNone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มีการแสดงข้อมูลการดำเนินงานตามบทบาทภารกิ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จที่เป็นปัจจุบันทางเว็บไซต์ของหน่วยงานหรือสื่ออื่นๆ หรือไม่</a:t>
                      </a:r>
                      <a:endParaRPr lang="th-TH" sz="16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681" marB="456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ข้อมูลการดำเนินงานตามบทบาทภารกิ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จที่เป็นปัจจุบันทางเว็บไซต์ของหน่วยงานหรือสื่ออื่นๆ </a:t>
                      </a:r>
                      <a:endParaRPr lang="th-TH" sz="1600" b="1" kern="1200" dirty="0" smtClean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81" marB="45681">
                    <a:noFill/>
                  </a:tcPr>
                </a:tc>
              </a:tr>
              <a:tr h="154955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7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(3)</a:t>
                      </a:r>
                      <a:endParaRPr lang="en-US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- มีข้อมูลเกี่ยวกับการดำเนินงานตามบทบาทภารกิ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จที่เป็นปัจจุบันทางเว็บไซต์ของหน่วยงานหรือสื่ออื่นๆ </a:t>
                      </a:r>
                      <a:endParaRPr lang="th-TH" sz="1600" b="1" kern="12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 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681" marB="4568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84138" y="642938"/>
          <a:ext cx="9001125" cy="5629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139"/>
                <a:gridCol w="6059986"/>
              </a:tblGrid>
              <a:tr h="365825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8" marB="4572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8" marB="4572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949100">
                <a:tc rowSpan="2">
                  <a:txBody>
                    <a:bodyPr/>
                    <a:lstStyle/>
                    <a:p>
                      <a:pPr marL="0" indent="0">
                        <a:lnSpc>
                          <a:spcPts val="2500"/>
                        </a:lnSpc>
                        <a:buNone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7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4) </a:t>
                      </a:r>
                      <a:endParaRPr lang="en-US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indent="0">
                        <a:lnSpc>
                          <a:spcPts val="2500"/>
                        </a:lnSpc>
                        <a:buNone/>
                      </a:pPr>
                      <a:endParaRPr lang="en-US" sz="16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indent="0">
                        <a:lnSpc>
                          <a:spcPts val="2500"/>
                        </a:lnSpc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มีระบบการให้ข้อมูลการดำเนินงานของหน่วยงานผ่านหมายเลขโทรศัพท์เฉพาะ หรือระบบ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Call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Center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 โดยมีระบบตอบรับอัตโนมัติ หรือมีเจ้าหน้าที่ของหน่วยงานให้บริการข้อมูลตลอดเวลาทำการของหน่วยงาน หรือไม่</a:t>
                      </a:r>
                      <a:endParaRPr lang="th-TH" sz="16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8" marB="4572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	หน่วยงานต้องแสดงหลักฐานเกี่ยวกับการมีระบบ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Call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Center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หรือหมายเลขโทรศัพท์เฉพาะ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(หมายเลขโทรศัพท์ 4 หลัก หรือหมายเลขโทรศัพท์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9 หลัก) เพื่อไว้สำหรับให้บริการประชาชนทั่วไป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ในการติดต่อเพื่อขอทราบข้อมูลต่างๆของหน่วยงาน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ได้ตลอดเวลาทำการของหน่วยงาน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8" marB="45728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314350">
                <a:tc vMerge="1"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2500"/>
                        </a:lnSpc>
                        <a:buFont typeface="Wingdings" pitchFamily="2" charset="2"/>
                        <a:buNone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7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(4)</a:t>
                      </a:r>
                    </a:p>
                    <a:p>
                      <a:pPr marL="0" indent="0">
                        <a:lnSpc>
                          <a:spcPts val="2500"/>
                        </a:lnSpc>
                        <a:buFont typeface="Wingdings" pitchFamily="2" charset="2"/>
                        <a:buNone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1. หลักฐานแสดงระบบการเข้าถึงข้อมูลภารกิจหลัก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2. โทรศัพท์หน่วยงาน  หรือ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Call Center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หรือ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3. ระบบอัตโนมัติอื่นๆ เช่น สายด่วนผู้บริหาร  สายด่วนภารกิจ เน้นการให้บริการข้อมูลตลอดเวลาทำการ</a:t>
                      </a:r>
                    </a:p>
                    <a:p>
                      <a:pPr>
                        <a:lnSpc>
                          <a:spcPts val="2500"/>
                        </a:lnSpc>
                      </a:pP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8" marB="4572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741363"/>
          </a:xfrm>
          <a:prstGeom prst="roundRect">
            <a:avLst>
              <a:gd name="adj" fmla="val 9106"/>
            </a:avLst>
          </a:prstGeom>
          <a:solidFill>
            <a:schemeClr val="bg2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EB 8</a:t>
            </a:r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หน่วยงานของท่านมีการดำเนินการเกี่ยวกับเรื่องร้องเรียนการปฏิบัติงาน</a:t>
            </a:r>
          </a:p>
          <a:p>
            <a:pPr eaLnBrk="0" hangingPunct="0"/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/การให้บริการอย่างไร</a:t>
            </a:r>
            <a:endParaRPr lang="en-US" sz="18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643063"/>
            <a:ext cx="9144000" cy="6461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เพื่อให้กระบวนงานเรื่องร้องเรียนที่เกี่ยวกับเรื่องร้องเรียนทั่วไปและ</a:t>
            </a:r>
            <a:b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เรื่องร้องเรียนเกี่ยวกับการจัดซื้อจัดจ้างของหน่วยงาน มีความโปร่งใสและเป็นธรรม</a:t>
            </a:r>
            <a:endParaRPr lang="en-US" sz="1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924175"/>
            <a:ext cx="9144000" cy="3694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การตอบสนองข้อร้องเรียน โดยเฉพาะอย่างยิ่งการร้องเรียนการปฏิบัติงานหรือ</a:t>
            </a:r>
            <a:b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การให้บริการของเจ้าหน้าที่ภายในหน่วยงาน และการร้องเรียนเกี่ยวกับการจัดซื้อจัดจ้างของหน่วยงาน ถือเป็นระบบที่สำคัญในการยกระดับคุณธรรมและความโปร่งใสของหน่วยงานภาครัฐ เนื่องจากเป็นการเปิดโอกาสให้ผู้มีส่วนได้ส่วนเสียหรือผู้มารับบริการมีช่องทางที่จะร้องเรียนการให้บริการหรือการปฏิบัติงานของเจ้าหน้าที่ของรัฐ ซึ่งจะส่งผลให้เจ้าหน้าที่ของรัฐมีความตระหนักและปฏิบัติหน้าที่อย่างตรงไปตรงมา ไม่เลือกปฏิบัติต่อผู้รับบริการรายใดรายหนึ่ง ดังนั้น การมีระบบการจัดการเรื่องร้องเรียนต่างๆ ของหน่วยงานจึงถือว่าเป็นการส่งเสริมความโปร่งใสให้หน่วยงานได้อีกวิธีหนึ่ง รวมถึงจะเป็นการเปิดโอกาสให้ผู้มารับบริการหรือผู้มีส่วนได้ส่วนเสียสามารถสะท้อนการปฏิบัติงานหรือการให้บริการของเจ้าหน้าที่ได้อีกทางหนึ่งด้วย อย่างไรก็ตาม ในกรณีที่ในปีงบประมาณใดไม่มีเรื่องร้องเรียนการปฏิบัติงานหรือการให้บริการของเจ้าหน้าที่ภายในหน่วยงานหรือเรื่องการจัดซื้อจัดจ้าง หน่วยงานก็จะต้องมีการจัดทำรายงานสรุปผลว่าหน่วยไม่มีเรื่องร้องเรียนในปีนั้นๆ และต้องมีการเผยแพร่ให้สาธารณชนสามารถเข้ามาตรวจสอบดูได้ เพื่อให้สังคมได้รับรู้ว่าหน่วยงานมีความโปร่งใสและมีระบบในการจัดการเรื่องร้องเรียนอย่างเป็นรูปธรรม</a:t>
            </a:r>
            <a:endParaRPr lang="en-US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3189" name="TextBox 8"/>
          <p:cNvSpPr txBox="1">
            <a:spLocks noChangeArrowheads="1"/>
          </p:cNvSpPr>
          <p:nvPr/>
        </p:nvSpPr>
        <p:spPr bwMode="auto">
          <a:xfrm>
            <a:off x="4429125" y="1071563"/>
            <a:ext cx="4714875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วัตถุประสงค์ของคำถาม</a:t>
            </a:r>
            <a:endParaRPr lang="en-US" sz="18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3190" name="TextBox 9"/>
          <p:cNvSpPr txBox="1">
            <a:spLocks noChangeArrowheads="1"/>
          </p:cNvSpPr>
          <p:nvPr/>
        </p:nvSpPr>
        <p:spPr bwMode="auto">
          <a:xfrm>
            <a:off x="0" y="2420938"/>
            <a:ext cx="4500563" cy="3698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คำอธิบาย</a:t>
            </a:r>
            <a:endParaRPr lang="en-US" sz="18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Box 4"/>
          <p:cNvSpPr txBox="1">
            <a:spLocks noChangeArrowheads="1"/>
          </p:cNvSpPr>
          <p:nvPr/>
        </p:nvSpPr>
        <p:spPr bwMode="auto">
          <a:xfrm>
            <a:off x="0" y="214313"/>
            <a:ext cx="6643688" cy="400050"/>
          </a:xfrm>
          <a:prstGeom prst="rect">
            <a:avLst/>
          </a:prstGeom>
          <a:solidFill>
            <a:srgbClr val="FFE18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000" b="1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000"/>
          </a:p>
        </p:txBody>
      </p:sp>
      <p:sp>
        <p:nvSpPr>
          <p:cNvPr id="6" name="TextBox 5"/>
          <p:cNvSpPr txBox="1"/>
          <p:nvPr/>
        </p:nvSpPr>
        <p:spPr>
          <a:xfrm>
            <a:off x="0" y="1143000"/>
            <a:ext cx="9144000" cy="5078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h-TH" sz="1800" b="1" dirty="0">
                <a:latin typeface="Tahoma" pitchFamily="34" charset="0"/>
                <a:ea typeface="Tahoma" pitchFamily="34" charset="0"/>
                <a:cs typeface="+mj-cs"/>
              </a:rPr>
              <a:t>	</a:t>
            </a:r>
            <a:r>
              <a:rPr lang="th-TH" sz="1800" b="1" dirty="0">
                <a:latin typeface="Arial" charset="0"/>
                <a:cs typeface="+mj-cs"/>
              </a:rPr>
              <a:t> “เรื่องร้องเรียนทั่วไป” </a:t>
            </a:r>
            <a:r>
              <a:rPr lang="th-TH" sz="1800" b="1" dirty="0">
                <a:solidFill>
                  <a:srgbClr val="FF0000"/>
                </a:solidFill>
                <a:latin typeface="Arial" charset="0"/>
                <a:cs typeface="+mj-cs"/>
              </a:rPr>
              <a:t>หมายถึง </a:t>
            </a:r>
            <a:r>
              <a:rPr lang="th-TH" sz="1800" b="1" u="sng" dirty="0">
                <a:solidFill>
                  <a:srgbClr val="FF0000"/>
                </a:solidFill>
                <a:latin typeface="Arial" charset="0"/>
                <a:cs typeface="+mj-cs"/>
              </a:rPr>
              <a:t>เรื่องร้องเรียนเกี่ยวกับการปฏิบัติงานของเจ้าหน้าที่    ความไม่เป็นธรรมในการให้บริการของเจ้าหน้าที่</a:t>
            </a:r>
            <a:r>
              <a:rPr lang="th-TH" sz="1800" b="1" dirty="0">
                <a:solidFill>
                  <a:srgbClr val="FF0000"/>
                </a:solidFill>
                <a:latin typeface="Arial" charset="0"/>
                <a:cs typeface="+mj-cs"/>
              </a:rPr>
              <a:t> </a:t>
            </a:r>
            <a:r>
              <a:rPr lang="th-TH" sz="1800" b="1" dirty="0">
                <a:latin typeface="Arial" charset="0"/>
                <a:cs typeface="+mj-cs"/>
              </a:rPr>
              <a:t>โดยมีผู้ใช้บริการหรือผู้มี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ส่วนได้เสียเป็นผู้ยื่นเรื่องร้องเรียนต่อหน่วยงานโดยตรง รวมถึงผู้ใช้บริการหรือผู้มีส่วน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ได้เสียยื่นเรื่องร้องเรียนต่อหน่วยงานอื่นและส่งต่อมายังหน่วยงานผู้เข้ารับการประเมินดำเนินการ ทั้งนี้ เรื่องร้องเรียนทั่วไปต้องเป็นเรื่องร้องเรียนที่มีการดำเนินการ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ตามกระบวนการจัดการเรื่องราวร้องทุกข์เสร็จสิ้นภายในห้วงปีงบประมาณ พ.ศ. 2560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หรืออาจจะเป็นเรื่องร้องเรียนทั่วไปของปีงบประมาณที่ผ่านมาแต่ยังมีการดำเนินการ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ต่อในห้วงปีงบประมาณ พ.ศ. 2560</a:t>
            </a:r>
          </a:p>
          <a:p>
            <a:pPr>
              <a:defRPr/>
            </a:pPr>
            <a:endParaRPr lang="en-US" sz="1800" b="1" dirty="0">
              <a:latin typeface="Arial" charset="0"/>
              <a:cs typeface="+mj-cs"/>
            </a:endParaRP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	</a:t>
            </a:r>
            <a:r>
              <a:rPr lang="en-US" sz="1800" b="1" dirty="0">
                <a:latin typeface="Arial" charset="0"/>
                <a:cs typeface="+mj-cs"/>
              </a:rPr>
              <a:t>“</a:t>
            </a:r>
            <a:r>
              <a:rPr lang="th-TH" sz="1800" b="1" dirty="0">
                <a:latin typeface="Arial" charset="0"/>
                <a:cs typeface="+mj-cs"/>
              </a:rPr>
              <a:t>เรื่องร้องเรียนจัดซื้อจัดจ้าง</a:t>
            </a:r>
            <a:r>
              <a:rPr lang="en-US" sz="1800" b="1" dirty="0">
                <a:latin typeface="Arial" charset="0"/>
                <a:cs typeface="+mj-cs"/>
              </a:rPr>
              <a:t>” </a:t>
            </a:r>
            <a:r>
              <a:rPr lang="th-TH" sz="1800" b="1" dirty="0">
                <a:latin typeface="Arial" charset="0"/>
                <a:cs typeface="+mj-cs"/>
              </a:rPr>
              <a:t>หมายถึง </a:t>
            </a:r>
            <a:r>
              <a:rPr lang="th-TH" sz="1800" b="1" u="sng" dirty="0">
                <a:solidFill>
                  <a:srgbClr val="FF0000"/>
                </a:solidFill>
                <a:latin typeface="Arial" charset="0"/>
                <a:cs typeface="+mj-cs"/>
              </a:rPr>
              <a:t>เรื่องร้องเรียนการดำเนินงานเกี่ยวกับ</a:t>
            </a:r>
          </a:p>
          <a:p>
            <a:pPr>
              <a:defRPr/>
            </a:pPr>
            <a:r>
              <a:rPr lang="th-TH" sz="1800" b="1" u="sng" dirty="0">
                <a:solidFill>
                  <a:srgbClr val="FF0000"/>
                </a:solidFill>
                <a:latin typeface="Arial" charset="0"/>
                <a:cs typeface="+mj-cs"/>
              </a:rPr>
              <a:t>การจัดซื้อจัดจ้างโครงการต่าง</a:t>
            </a:r>
            <a:r>
              <a:rPr lang="th-TH" sz="1800" b="1" dirty="0">
                <a:solidFill>
                  <a:srgbClr val="FF0000"/>
                </a:solidFill>
                <a:latin typeface="Arial" charset="0"/>
                <a:cs typeface="+mj-cs"/>
              </a:rPr>
              <a:t>ๆ</a:t>
            </a:r>
            <a:r>
              <a:rPr lang="th-TH" sz="1800" b="1" dirty="0">
                <a:latin typeface="Arial" charset="0"/>
                <a:cs typeface="+mj-cs"/>
              </a:rPr>
              <a:t> ที่ได้ดำเนินการจัดซื้อจัดจ้างในปีงบประมาณ พ.ศ. 2560โดยมีผู้ใช้บริการหรือผู้มีส่วนได้เสียเป็นผู้ยื่นเรื่องร้องเรียนต่อหน่วยงานโดยตรง รวมถึงผู้ใช้บริการหรือผู้มีส่วนได้ส่วนเสียยื่นเรื่องร้องเรียนต่อหน่วยงานอื่นและได้ส่งต่อ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มายังหน่วยงานผู้เข้ารับการประเมินดำเนินการ ทั้งนี้ เรื่องร้องเรียนเกี่ยวกับการจัดซื้อ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จัดจ้างต้องเป็นเรื่องร้องเรียนที่มีการดำเนินการตามกระบวนการจัดการเรื่องราวร้องทุกข์เสร็จสิ้นภายในห้วงปีงบประมาณ พ.ศ. 2560 หรืออาจจะเป็นเรื่องร้องเรียนเกี่ยวกับ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การจัดซื้อจัดจ้างโครงการต่างๆ ของปีงบประมาณที่ผ่านมา แต่ยังมีการดำเนินการต่อ</a:t>
            </a:r>
          </a:p>
          <a:p>
            <a:pPr>
              <a:defRPr/>
            </a:pPr>
            <a:r>
              <a:rPr lang="th-TH" sz="1800" b="1" dirty="0">
                <a:latin typeface="Arial" charset="0"/>
                <a:cs typeface="+mj-cs"/>
              </a:rPr>
              <a:t>ในห้วงปีงบประมาณ พ.ศ. 2560</a:t>
            </a:r>
            <a:endParaRPr lang="en-US" sz="1800" b="1" dirty="0">
              <a:latin typeface="Arial" charset="0"/>
              <a:cs typeface="+mj-cs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สี่เหลี่ยมผืนผ้า 3"/>
          <p:cNvSpPr>
            <a:spLocks noChangeArrowheads="1"/>
          </p:cNvSpPr>
          <p:nvPr/>
        </p:nvSpPr>
        <p:spPr bwMode="auto">
          <a:xfrm>
            <a:off x="107950" y="1841500"/>
            <a:ext cx="87122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thaiDist">
              <a:defRPr/>
            </a:pPr>
            <a:r>
              <a:rPr lang="th-TH" sz="3200" b="1" dirty="0">
                <a:latin typeface="FreesiaUPC" pitchFamily="34" charset="-34"/>
                <a:cs typeface="FreesiaUPC" pitchFamily="34" charset="-34"/>
              </a:rPr>
              <a:t>	</a:t>
            </a:r>
            <a:r>
              <a:rPr lang="th-TH" sz="3500" b="1" dirty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1. เป็น</a:t>
            </a:r>
            <a:r>
              <a:rPr lang="th-TH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มาตรการเชิงรุก และเป็น</a:t>
            </a:r>
            <a:r>
              <a:rPr lang="th-TH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การประเมินเชิงบวก</a:t>
            </a:r>
            <a:r>
              <a:rPr lang="th-TH" sz="3500" b="1" dirty="0">
                <a:latin typeface="FreesiaUPC" pitchFamily="34" charset="-34"/>
                <a:cs typeface="FreesiaUPC" pitchFamily="34" charset="-34"/>
              </a:rPr>
              <a:t>เกี่ยวกับการดำเนินงาน</a:t>
            </a:r>
            <a:r>
              <a:rPr lang="th-TH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ที่มีคุณธรรม จริยธรรม และ</a:t>
            </a:r>
            <a:r>
              <a:rPr lang="th-TH" sz="35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ธรรมาภิ</a:t>
            </a:r>
            <a:r>
              <a:rPr lang="th-TH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บาล </a:t>
            </a:r>
            <a:r>
              <a:rPr lang="th-TH" sz="3500" b="1" dirty="0">
                <a:latin typeface="FreesiaUPC" pitchFamily="34" charset="-34"/>
                <a:cs typeface="FreesiaUPC" pitchFamily="34" charset="-34"/>
              </a:rPr>
              <a:t>ที่หน่วยงานภาครัฐและเจ้าหน้าที่ของรัฐ</a:t>
            </a:r>
            <a:r>
              <a:rPr lang="th-TH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พึงจะต้องมีและยึดถือปฏิบัติอย่างเคร่งครัด</a:t>
            </a:r>
          </a:p>
          <a:p>
            <a:pPr algn="thaiDist">
              <a:defRPr/>
            </a:pPr>
            <a:r>
              <a:rPr lang="th-TH" sz="3500" b="1" dirty="0">
                <a:latin typeface="FreesiaUPC" pitchFamily="34" charset="-34"/>
                <a:cs typeface="FreesiaUPC" pitchFamily="34" charset="-34"/>
              </a:rPr>
              <a:t>	2.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itchFamily="34" charset="-34"/>
                <a:cs typeface="FreesiaUPC" pitchFamily="34" charset="-34"/>
              </a:rPr>
              <a:t>ส่งเสริมให้หน่วยงานภาครัฐดำเนินการและแก้ไขข้อบกพร่อง เพื่อยกระดับคุณธรรมและความโปร่งใสของหน่วยงาน ได้อย่างมีประสิทธิภาพ รวดเร็ว เห็นผล สามารถดำเนินการได้ในทันที</a:t>
            </a:r>
            <a:endParaRPr lang="th-TH" sz="3500" b="1" u="sng" dirty="0">
              <a:latin typeface="FreesiaUPC" pitchFamily="34" charset="-34"/>
              <a:cs typeface="FreesiaUPC" pitchFamily="34" charset="-34"/>
            </a:endParaRPr>
          </a:p>
        </p:txBody>
      </p:sp>
      <p:sp>
        <p:nvSpPr>
          <p:cNvPr id="3" name="Rectangle 14"/>
          <p:cNvSpPr/>
          <p:nvPr/>
        </p:nvSpPr>
        <p:spPr>
          <a:xfrm>
            <a:off x="0" y="119063"/>
            <a:ext cx="7145338" cy="766762"/>
          </a:xfrm>
          <a:prstGeom prst="rect">
            <a:avLst/>
          </a:prstGeom>
          <a:solidFill>
            <a:srgbClr val="84E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07000"/>
              </a:lnSpc>
              <a:defRPr/>
            </a:pPr>
            <a:r>
              <a:rPr lang="th-TH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หลักการของการประเมิน </a:t>
            </a:r>
            <a:r>
              <a:rPr lang="en-US" sz="4000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ea typeface="Calibri" panose="020F0502020204030204" pitchFamily="34" charset="0"/>
                <a:cs typeface="FreesiaUPC" panose="020B0604020202020204" pitchFamily="34" charset="-34"/>
              </a:rPr>
              <a:t>ITA</a:t>
            </a:r>
            <a:endParaRPr lang="th-TH" sz="4000" b="1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iaUPC" panose="020B0604020202020204" pitchFamily="34" charset="-34"/>
              <a:ea typeface="Calibri" panose="020F0502020204030204" pitchFamily="34" charset="0"/>
              <a:cs typeface="FreesiaUPC" panose="020B0604020202020204" pitchFamily="34" charset="-34"/>
            </a:endParaRP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/>
          <a:srcRect t="16177" r="16835" b="5060"/>
          <a:stretch>
            <a:fillRect/>
          </a:stretch>
        </p:blipFill>
        <p:spPr bwMode="auto">
          <a:xfrm>
            <a:off x="6800850" y="-6350"/>
            <a:ext cx="23431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0" y="0"/>
          <a:ext cx="9144000" cy="711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24"/>
                <a:gridCol w="6156176"/>
              </a:tblGrid>
              <a:tr h="365758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60032">
                <a:tc rowSpan="2"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8 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</a:t>
                      </a:r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1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)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</a:p>
                    <a:p>
                      <a:pPr marL="342900" indent="-342900">
                        <a:buNone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มีการกำหนด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j-cs"/>
                        </a:rPr>
                        <a:t>ช่องทางการร้องเรียน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และ</a:t>
                      </a:r>
                      <a:r>
                        <a:rPr lang="th-TH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j-cs"/>
                        </a:rPr>
                        <a:t>ขั้นตอน/กระบวนการ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th-TH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j-cs"/>
                        </a:rPr>
                        <a:t>จัดการเรื่องร้องเรียน</a:t>
                      </a: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หรือไม่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</a:t>
                      </a:r>
                    </a:p>
                    <a:p>
                      <a:pPr marL="0" indent="0">
                        <a:lnSpc>
                          <a:spcPts val="2600"/>
                        </a:lnSpc>
                        <a:buFont typeface="Wingdings" pitchFamily="2" charset="2"/>
                        <a:buNone/>
                      </a:pP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1. ช่องทางการรับเรื่องร้องเรียนทั่วไป เช่น รับเรื่องร้องเรียนผ่านระบบหมายเลขโทรศัพท์ ผ่านระบบอินเทอร์เน็ต ผ่านระบบไปรษณีย์ หรือผ่านช่องทางอื่น ๆ ซึ่งช่องทางเหล่านี้อาจจะบรรจุอยู่ในคู่มือ</a:t>
                      </a:r>
                    </a:p>
                    <a:p>
                      <a:pPr marL="0" indent="0">
                        <a:lnSpc>
                          <a:spcPts val="2600"/>
                        </a:lnSpc>
                        <a:buFont typeface="Wingdings" pitchFamily="2" charset="2"/>
                        <a:buNone/>
                      </a:pP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การปฏิบัติงานเรื่องร้องเรียนทั่วไปหรือแผนผัง (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Flow Chart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) ที่แสดงขั้นตอนการปฏิบัติงานของเจ้าหน้าที่ภายในหน่วยงานเกี่ยวกับเรื่องร้องเรียนทั่วไป</a:t>
                      </a:r>
                    </a:p>
                    <a:p>
                      <a:pPr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2. คู่มือหรือแผนผัง (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Flow Chart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) ที่แสดงขั้นตอนการปฏิบัติงานของเจ้าหน้าที่ภายในหน่วยงานเกี่ยวกับเรื่องร้องเรียนทั่วไป และ เอกสารหลักฐานที่แสดงผลการแจ้งตอบกลับเกี่ยวกับเรื่องร้องเรียนไปยังผู้ร้องให้ทราบ</a:t>
                      </a:r>
                      <a:endParaRPr lang="en-US" sz="14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T="45724" marB="45724">
                    <a:noFill/>
                  </a:tcPr>
                </a:tc>
              </a:tr>
              <a:tr h="308621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2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th-TH" sz="16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</a:t>
                      </a:r>
                      <a:r>
                        <a:rPr lang="th-TH" sz="16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</a:t>
                      </a:r>
                      <a:r>
                        <a:rPr lang="th-TH" sz="16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(1)</a:t>
                      </a:r>
                    </a:p>
                    <a:p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หลักฐานช่องทางผ่านระบบหมายเลขโทรศัพท์/ผ่านระบบอินเตอร์เน็ต/ผ่านระบบไปรษณีย์/ช่องทางอื่นๆ ที่หน่วยงานกำหนด ตามความเหมาะสม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หนังสือขออนุญาตนำคู่มือฯ ขึ้นเผยแพร่บน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คู่มือ /แผนผังขั้นตอนการร้องเรียนของผู้ใช้บริการของหน่วยงานทั้งที่เป็นคู่มือ และ/หรือเป็น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Chart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ที่ติดบริเวณหน่วยงาน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ภาพถ่ายกรณีเป็น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Chart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ที่ติดบริเวณหน่วยงาน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Print Screen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26988" y="188913"/>
          <a:ext cx="9117012" cy="6232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57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5" marB="456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5" marB="4562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544841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</a:t>
                      </a:r>
                      <a:r>
                        <a:rPr lang="en-US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8 </a:t>
                      </a:r>
                      <a:r>
                        <a:rPr lang="th-TH" sz="16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baseline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มีการกำหนดหน่วยงานหรือเจ้าหน้าที่ผู้รับผิดชอบเรื่องร้องเรียน หรือไม่</a:t>
                      </a:r>
                      <a:endParaRPr lang="th-TH" sz="1600" b="1" kern="1200" baseline="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25" marB="4562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b="1" kern="1200" dirty="0" smtClean="0">
                        <a:solidFill>
                          <a:schemeClr val="dk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thaiDist"/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หน่วยงานต้องแสดงหลักฐานเกี่ยวกับผู้รับผิดชอบเรื่องร้องเรียนทั่วไป ซึ่งอาจจะอยู่ในรูปแบบของคำสั่งให้สำนัก กอง หรือฝ่าย มีหน้าที่บริหารจัดการเกี่ยวกับเรื่องร้องเรียนทั่วไปของหน่วยงาน หรืออาจจะบรรจุรายชื่อหน่วยงานหรือผู้รับผิดชอบเรื่องร้องเรียนทั่วไปอยู่ในคู่มือการปฏิบัติงานหรือแผนผัง (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Flow Chart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) เกี่ยวกับเรื่องร้องเรียนก็ได้ 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25" marB="456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2211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8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(2)</a:t>
                      </a:r>
                    </a:p>
                    <a:p>
                      <a:endParaRPr lang="th-TH" sz="1600" b="1" baseline="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คำสั่งมอบหมายให้สำนัก กอง ฝ่าย มีหน้าที่จัดการเรื่องร้องเรียน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กรณีบรรจุรายชื่อหน่วยงานหรือผู้รับผิดชอบเรื่องร้องเรียนทั่วไป อยู่ในคู่มือการปฏิบัติงานหรือแผนผัง (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Flow Chart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) เกี่ยวกับเรื่องร้องเรียน ให้ทำข้อความสำคัญไว้ด้วย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หนังสือขออนุญาตนำคำสั่งฯ หรือคู่มือฯ ขึ้นเผยแพร่บน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endParaRPr lang="th-TH" sz="16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25" marB="45625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26988" y="0"/>
          <a:ext cx="9117012" cy="4429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532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06" marB="4560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606" marB="45606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838783">
                <a:tc row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8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3)</a:t>
                      </a:r>
                    </a:p>
                    <a:p>
                      <a:pPr marL="0" indent="0">
                        <a:buNone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มีระบบการตอบสนองหรือรายงานผลการดำเนินการเกี่ยวกับเรื่องร้องเรียนให้ผู้ร้องเรียนทราบ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หรือไม่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06" marB="4560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คำอธิบาย</a:t>
                      </a:r>
                    </a:p>
                    <a:p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   </a:t>
                      </a: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หน่วยงานต้องมีระบบการตอบสนอง หรือรายงานผลการดำเนินงานเกี่ยวกับเรื่องร้องเรียน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ให้ผู้ร้องเรียนทราบ ที่เป็นไปตาม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พระราชกฤษฎีกาว่าด้วยหลักเกณฑ์และวิธีการบริหารกิจการบ้านเมืองที่ดี พ.ศ. 2546 มาตรา 38 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06" marB="45606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24810">
                <a:tc vMerge="1"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18" marB="4561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เอกสารหลักฐานประกอบ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 8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(3)</a:t>
                      </a: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ถ้ามีระบบการตอบสนองให้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หรือ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Capture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หน้าจอ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หนังสือรายงานผลการดำเนินงานเกี่ยวกับเรื่องร้องเรียนให้ผู้ร้องเรียนทราบ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แนบพระราชกฤษฎีกาว่าด้วยหลักเกณฑ์และวิธีการบริหารกิจการบ้านเมืองที่ดี พ.ศ. 2546 มาตรา 38</a:t>
                      </a:r>
                    </a:p>
                    <a:p>
                      <a:endParaRPr lang="th-TH" sz="14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606" marB="45606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12700" y="298450"/>
          <a:ext cx="9117013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1407"/>
                <a:gridCol w="6215606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84917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8 </a:t>
                      </a:r>
                      <a:r>
                        <a:rPr lang="th-TH" sz="1800" b="1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4)</a:t>
                      </a:r>
                    </a:p>
                    <a:p>
                      <a:pPr marL="0" indent="0">
                        <a:buNone/>
                      </a:pP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มีการสรุปผลการดำเนินการเรื่องร้องเรียนพร้อมระบุปัญหาอุปสรรคและแนวทางแก้ไข</a:t>
                      </a:r>
                      <a:r>
                        <a:rPr lang="th-TH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และเผยแพร่ให้สาธารณชนรับทราบผ่านเว็บไซต์ หรือสื่ออื่นๆ หรือไม่ </a:t>
                      </a:r>
                    </a:p>
                    <a:p>
                      <a:pPr marL="0" indent="0">
                        <a:buNone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หมายเหตุ </a:t>
                      </a:r>
                      <a:r>
                        <a:rPr lang="en-US" sz="18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: </a:t>
                      </a:r>
                      <a:r>
                        <a:rPr lang="th-TH" sz="18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รายงานสรุป</a:t>
                      </a:r>
                    </a:p>
                    <a:p>
                      <a:pPr marL="0" indent="0">
                        <a:buNone/>
                      </a:pPr>
                      <a:r>
                        <a:rPr lang="th-TH" sz="1800" b="1" kern="12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แยกเป็น 2 กรณี</a:t>
                      </a:r>
                    </a:p>
                    <a:p>
                      <a:pPr marL="0" indent="0">
                        <a:buNone/>
                      </a:pPr>
                      <a:endParaRPr lang="th-TH" sz="1800" b="1" kern="120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ข้อร้องเรียนเกี่ยวกับการจัดซื้อจัดจ้าง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ข้อร้องเรียนเกี่ยวกับการปฏิบัติงานหรือการดำเนินงานของหน่วยงาน</a:t>
                      </a:r>
                      <a:endParaRPr lang="th-TH" sz="1800" b="1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หน่วยงานต้องแสดงหลักฐานเกี่ยวกับรายงานสรุปผลการดำเนินการ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ข้อร้องเรียน</a:t>
                      </a:r>
                      <a:r>
                        <a:rPr lang="th-T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เกี่ยวกับการจัดซื้อจัดจ้าง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th-T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ข้อร้องเรียนเกี่ยวกับการปฏิบัติงานหรือการดำเนินงานของหน่วยงาน</a:t>
                      </a:r>
                      <a:endParaRPr lang="th-TH" sz="1600" b="0" kern="1200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pPr>
                        <a:tabLst>
                          <a:tab pos="360363" algn="l"/>
                        </a:tabLst>
                      </a:pP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	ของทั้งปีงบประมาณ พ.ศ. 2560 หรือเฉพาะราย</a:t>
                      </a:r>
                      <a:r>
                        <a:rPr lang="th-TH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ไตรมาส</a:t>
                      </a: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ที่ 1-2  โดยหลักฐานนั้นต้องมีการระบุปัญหา อุปสรรค และแนวทางแก้ไขในการปฏิบัติงานเรื่องร้องเรียนทั่วไปด้วย  </a:t>
                      </a:r>
                    </a:p>
                    <a:p>
                      <a:pPr>
                        <a:tabLst>
                          <a:tab pos="360363" algn="l"/>
                        </a:tabLst>
                      </a:pP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	อนึ่ง รายงานสรุปผลการดำเนินงานข้อร้องเรียน</a:t>
                      </a:r>
                      <a:r>
                        <a:rPr lang="th-T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เกี่ยวกับการจัดซื้อ</a:t>
                      </a:r>
                    </a:p>
                    <a:p>
                      <a:pPr>
                        <a:tabLst>
                          <a:tab pos="360363" algn="l"/>
                        </a:tabLst>
                      </a:pPr>
                      <a:r>
                        <a:rPr lang="th-T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จัดจ้าง และข้อร้องเรียนเกี่ยวกับการปฏิบัติงานหรือการดำเนินงานของหน่วยงาน</a:t>
                      </a: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ไม่จำเป็นต้องเป็นเรื่องร้องเรียนในปีงบประมาณ พ.ศ. 2560 เท่านั้น อาจเป็นเรื่องร้องเรียนของปีงบประมาณที่ผ่านมา แต่อยู่ในระหว่างดำเนินการภายในปีงบประมาณ พ.ศ. 2560 ก็ได้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indent="0">
                        <a:buNone/>
                      </a:pPr>
                      <a:r>
                        <a:rPr lang="th-TH" sz="16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      </a:t>
                      </a:r>
                      <a:r>
                        <a:rPr lang="th-TH" sz="16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กรณี</a:t>
                      </a: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ทั้งปีงบประมาณ พ.ศ. 2560 หน่วยงานไม่มีข้อร้องเรียน</a:t>
                      </a:r>
                      <a:r>
                        <a:rPr lang="th-T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เกี่ยวกับการจัดซื้อจัดจ้าง และข้อร้องเรียนเกี่ยวกับการปฏิบัติงานหรือการดำเนินงานของหน่วยงาน</a:t>
                      </a: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หน่วยงานต้องแสดงหลักฐาน เช่น รายงานสรุปผลที่นำเสนอต่อผู้บริหาร หรือ เอกสาร/หลักฐานอื่นๆ ที่แสดงข้อเท็จจริงว่าปีงบประมาณ พ.ศ. 2560  หรือที่ผ่านมา  หน่วยงานไม่ได้มีการดำเนินการสรุปผลการดำเนินการข้อร้องเรียน</a:t>
                      </a:r>
                      <a:r>
                        <a:rPr lang="th-TH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เกี่ยวกับการจัดซื้อจัดจ้าง และข้อร้องเรียนเกี่ยวกับการปฏิบัติงานหรือการดำเนินงานของหน่วยงาน</a:t>
                      </a: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เนื่องจากไม่มีเรื่องร้องเรียนดังกล่าวเข้ามายังหน่วยงานผู้เข้ารับการประเมินเลย ทั้งนี้ เพื่อเป็นการแสดงความโปร่งใสในการปฏิบัติงานตามกระบวนการจัดการเรื่องราวร้องทุกข์</a:t>
                      </a:r>
                    </a:p>
                    <a:p>
                      <a:pPr marL="0" indent="0">
                        <a:buNone/>
                      </a:pPr>
                      <a:r>
                        <a:rPr lang="th-TH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ที่หน่วยงานควรปฏิบัติ 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8" marR="91448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26988" y="404813"/>
          <a:ext cx="9117012" cy="6188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006"/>
                <a:gridCol w="6138006"/>
              </a:tblGrid>
              <a:tr h="365868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คำถาม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34" marB="4573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34" marB="45734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82220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8" marR="91448" marT="45734" marB="4573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</a:t>
                      </a:r>
                      <a:r>
                        <a:rPr lang="th-TH" sz="20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sz="20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8 </a:t>
                      </a:r>
                      <a:r>
                        <a:rPr lang="th-TH" sz="20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(4)</a:t>
                      </a:r>
                    </a:p>
                    <a:p>
                      <a:endParaRPr lang="th-TH" sz="20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1. สรุปผลการดำเนินการ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	-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ข้อร้องเรียนเกี่ยวกับการจัดซื้อจัดจ้าง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	- ข้อร้องเรียนเกี่ยวกับการปฏิบัติงานหรือการดำเนินงานของหน่วยงานที่ระบุปัญหาอุปสรรคและแนวทางแก้ไข</a:t>
                      </a:r>
                    </a:p>
                    <a:p>
                      <a:endParaRPr lang="th-TH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หนังสือเสนอผู้บริหารเพื่อทราบ/สั่งการ และปรากฏการขออนุญาตนำเผยแพร่บนเว็บไซต์ของหน่วยงาน</a:t>
                      </a:r>
                    </a:p>
                    <a:p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Print Screen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</a:p>
                    <a:p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กรณีไม่มีเรื่องร้องเรียนทั้ง 2 ประเด็น หรือประเด็นใดประเด็นหนึ่ง ต้องแสดงรายงานสรุปผลที่สำเสนอต่อผู้บริหาร หรือหลักฐานที่แสดงข้อเท็จจริงว่าปีงบประมาณ พ.ศ. 2559</a:t>
                      </a:r>
                      <a:endParaRPr lang="en-US" sz="2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 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8" marR="91448" marT="45734" marB="45734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1B24BB-72DC-4B20-8F5F-C8B687AEB298}" type="slidenum">
              <a:rPr lang="th-TH" smtClean="0">
                <a:solidFill>
                  <a:srgbClr val="898989"/>
                </a:solidFill>
              </a:rPr>
              <a:pPr/>
              <a:t>95</a:t>
            </a:fld>
            <a:endParaRPr lang="th-TH" smtClean="0">
              <a:solidFill>
                <a:srgbClr val="898989"/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blackWhite">
          <a:xfrm>
            <a:off x="0" y="942975"/>
            <a:ext cx="9144000" cy="1584325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th-TH" sz="32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ดัชนีวัฒนธรรมคุณธรรมในองค์กร</a:t>
            </a:r>
            <a:endParaRPr lang="en-US" sz="32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gray">
          <a:xfrm>
            <a:off x="2830513" y="2767013"/>
            <a:ext cx="3149600" cy="863600"/>
          </a:xfrm>
          <a:prstGeom prst="downArrow">
            <a:avLst>
              <a:gd name="adj1" fmla="val 67093"/>
              <a:gd name="adj2" fmla="val 59642"/>
            </a:avLst>
          </a:prstGeom>
          <a:gradFill rotWithShape="1">
            <a:gsLst>
              <a:gs pos="0">
                <a:schemeClr val="tx2">
                  <a:gamma/>
                  <a:tint val="63529"/>
                  <a:invGamma/>
                  <a:alpha val="12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th-TH" sz="3200">
              <a:latin typeface="Arial" charset="0"/>
            </a:endParaRPr>
          </a:p>
        </p:txBody>
      </p:sp>
      <p:sp>
        <p:nvSpPr>
          <p:cNvPr id="100357" name="AutoShape 5"/>
          <p:cNvSpPr>
            <a:spLocks noChangeArrowheads="1"/>
          </p:cNvSpPr>
          <p:nvPr/>
        </p:nvSpPr>
        <p:spPr bwMode="blackWhite">
          <a:xfrm>
            <a:off x="2386013" y="3703638"/>
            <a:ext cx="4038600" cy="990600"/>
          </a:xfrm>
          <a:prstGeom prst="roundRect">
            <a:avLst>
              <a:gd name="adj" fmla="val 9106"/>
            </a:avLst>
          </a:prstGeom>
          <a:solidFill>
            <a:srgbClr val="FF0066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EB 9 – EB 11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AutoShape 4"/>
          <p:cNvSpPr>
            <a:spLocks noChangeArrowheads="1"/>
          </p:cNvSpPr>
          <p:nvPr/>
        </p:nvSpPr>
        <p:spPr bwMode="blackWhite">
          <a:xfrm>
            <a:off x="0" y="0"/>
            <a:ext cx="9144000" cy="714375"/>
          </a:xfrm>
          <a:prstGeom prst="roundRect">
            <a:avLst>
              <a:gd name="adj" fmla="val 9106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EB 9</a:t>
            </a:r>
            <a:r>
              <a:rPr lang="th-TH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หน่วยงานของท่านมีการดำเนินการเพื่อป้องกันผลประโยชน์ทับซ้อน</a:t>
            </a:r>
          </a:p>
          <a:p>
            <a:pPr eaLnBrk="0" hangingPunct="0"/>
            <a:r>
              <a:rPr lang="th-TH" sz="2000" b="1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ในหน่วยงานอย่างไร</a:t>
            </a:r>
            <a:endParaRPr lang="en-US" sz="2000" b="1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4756" name="TextBox 10"/>
          <p:cNvSpPr txBox="1">
            <a:spLocks noChangeArrowheads="1"/>
          </p:cNvSpPr>
          <p:nvPr/>
        </p:nvSpPr>
        <p:spPr bwMode="auto">
          <a:xfrm>
            <a:off x="0" y="1412875"/>
            <a:ext cx="9144000" cy="3698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th-TH" sz="1800" b="1" dirty="0">
                <a:latin typeface="Arial" charset="0"/>
                <a:cs typeface="+mj-cs"/>
              </a:rPr>
              <a:t>เพื่อให้หน่วยงานมีระบบป้องกันผลประโยชน์ทับซ้อนอย่างมีประสิทธิภาพ</a:t>
            </a:r>
            <a:endParaRPr lang="en-US" sz="1800" b="1" dirty="0">
              <a:latin typeface="Arial" charset="0"/>
              <a:cs typeface="+mj-cs"/>
            </a:endParaRPr>
          </a:p>
        </p:txBody>
      </p:sp>
      <p:sp>
        <p:nvSpPr>
          <p:cNvPr id="101380" name="TextBox 11"/>
          <p:cNvSpPr txBox="1">
            <a:spLocks noChangeArrowheads="1"/>
          </p:cNvSpPr>
          <p:nvPr/>
        </p:nvSpPr>
        <p:spPr bwMode="auto">
          <a:xfrm>
            <a:off x="-6350" y="2497138"/>
            <a:ext cx="9144000" cy="41544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ผลประโยชน์ทับซ้อน หมายถึง การที่เจ้าหน้าที่ของรัฐกระทำการใดๆ ตามอำนาจหน้าที่เพื่อประโยชน์ส่วนรวม แต่กลับเข้าไปมีส่วนได้เสียกับกิจกรรมหรือการดำเนินการที่เอื้อผลประโยชน์ให้กับตนหรือพวกพ้อง ทำให้การใช้อำนาจหน้าที่เป็นไปโดยไม่สุจริต ก่อให้เกิดผลเสียต่อภาครัฐ โดยการกระทำที่เข้าข่ายผลประโยชน์ทับซ้อน เช่น</a:t>
            </a:r>
          </a:p>
          <a:p>
            <a:pPr algn="thaiDist"/>
            <a:r>
              <a:rPr lang="th-TH" sz="2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24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การรับผลประโยชน์ต่างๆ และผลจากการรับผลประโยชน์นั้นส่งผลต่อการตัดสินใจในการดำเนินการตามอำนาจหน้าที่</a:t>
            </a:r>
          </a:p>
          <a:p>
            <a:pPr algn="thaiDist"/>
            <a:r>
              <a:rPr lang="th-TH" sz="24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2. การทำธุรกิจกับตัวเองหรือเป็นคู่สัญญา</a:t>
            </a:r>
          </a:p>
          <a:p>
            <a:pPr algn="thaiDist"/>
            <a:r>
              <a:rPr lang="th-TH" sz="24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3. การทำงานหลังจากออกจากตำแหน่งสาธารณะหรือหลังเกษียณ โดยใช้อิทธิพลหรือความสัมพันธ์จากที่เคยดำรงตำแหน่งในหน่วยงานนั้นหาประโยชน์จากหน่วยงาน	</a:t>
            </a:r>
            <a:endParaRPr lang="en-US" sz="2400" b="1">
              <a:solidFill>
                <a:srgbClr val="33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5" y="882650"/>
            <a:ext cx="4714875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วัตถุประสงค์ของคำถาม</a:t>
            </a:r>
            <a:endParaRPr lang="en-US" sz="2000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000250"/>
            <a:ext cx="4500563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คำนิยาม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Box 7"/>
          <p:cNvSpPr txBox="1">
            <a:spLocks noChangeArrowheads="1"/>
          </p:cNvSpPr>
          <p:nvPr/>
        </p:nvSpPr>
        <p:spPr bwMode="auto">
          <a:xfrm>
            <a:off x="0" y="1143000"/>
            <a:ext cx="9144000" cy="5540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thaiDist"/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21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การทำงานพิเศษโดยอาศัยตำแหน่งหน้าที่ราชการสร้างความน่าเชื่อถือ</a:t>
            </a:r>
          </a:p>
          <a:p>
            <a:pPr algn="thaiDist"/>
            <a:r>
              <a:rPr lang="th-TH" sz="21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5. การรู้ข้อมูลภายในแล้วนำข้อมูลไปหาประโยชน์ให้กับตนเองหรือผู้อื่น</a:t>
            </a:r>
          </a:p>
          <a:p>
            <a:pPr algn="thaiDist"/>
            <a:r>
              <a:rPr lang="th-TH" sz="21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6. การใช้บุคลากรหรือทรัพย์สินของหน่วยงานเพื่อประโยชน์ส่วนตน</a:t>
            </a:r>
          </a:p>
          <a:p>
            <a:pPr algn="thaiDist"/>
            <a:r>
              <a:rPr lang="th-TH" sz="2100" b="1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7. การนำโครงการสาธารณะลงในเขตเลือกตั้งเพื่อประโยชน์ทางการเมือง</a:t>
            </a:r>
            <a:endParaRPr lang="en-US" sz="2100" b="1">
              <a:solidFill>
                <a:srgbClr val="3333CC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/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algn="thaiDist">
              <a:lnSpc>
                <a:spcPts val="2500"/>
              </a:lnSpc>
            </a:pPr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ดังนั้น การดำเนินการเพื่อป้องกันผลประโยชน์ทับซ้อนภายในหน่วยงาน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จึงเป็นมาตรการอย่างหนึ่งที่จะช่วยส่งเสริมให้หน่วยงานสามารถป้องกันการทุจริตได้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อย่างมีประสิทธิภาพ โดยหน่วยงานจะต้องมีการวิเคราะห์ความเสี่ยงเกี่ยวกับ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การดำเนินงานของหน่วยงานหรือการปฏิบัติงานของเจ้าหน้าที่ที่อาจะเกิดผลประโยชน์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ทับซ้อน และจะต้องมีการสร้างระบบเพื่อป้องกันเรื่องผลประโยชน์ทับซ้อนหรือการขัดกันของผลประโยชน์ส่วนตนและประโยชน์ส่วนรวม รวมทั้งจะต้องมีการจัดทำ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คู่มือการปฏิบัติงานเพื่อป้องกันผลประโยชน์ทับซ้อน พร้อมกับการให้องค์ความรู้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จากคู่มือดังกล่าวแก่เจ้าหน้าที่ภายในหน่วยงาน เพื่อใช้เป็นแนวทางในการปฏิบัติงาน 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ทั้งนี้ เพื่อเป็นการปลูกฝังและปรับฐานความคิดของเจ้าหน้าที่ภายในหน่วยงาน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ให้มีความตระหนักและสามารถแยกแยะเรื่องประโยชน์ส่วนตัวออกจากเรื่องประโยชน์</a:t>
            </a:r>
            <a:b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th-TH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ส่วนรวมได้</a:t>
            </a:r>
            <a:endParaRPr lang="en-US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thaiDist">
              <a:lnSpc>
                <a:spcPts val="2500"/>
              </a:lnSpc>
            </a:pPr>
            <a:endParaRPr lang="en-US" sz="2000" b="1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00063"/>
            <a:ext cx="6643688" cy="400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h-TH" sz="2000" b="1" dirty="0">
                <a:latin typeface="Tahoma" pitchFamily="34" charset="0"/>
                <a:cs typeface="Tahoma" pitchFamily="34" charset="0"/>
              </a:rPr>
              <a:t>คำนิยาม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ตาราง 8"/>
          <p:cNvGraphicFramePr>
            <a:graphicFrameLocks noGrp="1"/>
          </p:cNvGraphicFramePr>
          <p:nvPr/>
        </p:nvGraphicFramePr>
        <p:xfrm>
          <a:off x="4763" y="333375"/>
          <a:ext cx="9021762" cy="549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7883"/>
                <a:gridCol w="6073879"/>
              </a:tblGrid>
              <a:tr h="365770"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คำถาม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3" marR="91443" marT="45712" marB="45712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คำอธิบาย/เอกสารหลักฐาน</a:t>
                      </a:r>
                      <a:endParaRPr lang="th-TH" sz="180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3" marR="91443" marT="45712" marB="45712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05894">
                <a:tc rowSpan="2"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EB</a:t>
                      </a:r>
                      <a:r>
                        <a:rPr lang="en-US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 9 </a:t>
                      </a:r>
                      <a:r>
                        <a:rPr lang="th-TH" sz="18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+mj-cs"/>
                        </a:rPr>
                        <a:t>(1)</a:t>
                      </a:r>
                    </a:p>
                    <a:p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j-cs"/>
                        </a:rPr>
                        <a:t>มีการวิเคราะห์ความเสี่ยงเกี่ยวกับการปฏิบัติงานที่อาจเกิดผลประโยชน์ทับซ้อนหรือไม่</a:t>
                      </a:r>
                      <a:endParaRPr lang="th-TH" sz="1800" b="1" kern="1200" dirty="0" smtClean="0"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+mj-cs"/>
                      </a:endParaRPr>
                    </a:p>
                  </a:txBody>
                  <a:tcPr marL="91443" marR="91443" marT="45712" marB="4571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คำอธิบาย</a:t>
                      </a:r>
                    </a:p>
                    <a:p>
                      <a:pPr algn="thaiDist"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           หน่วยงานต้องแสดงหลักฐานเกี่ยวกับวิเคราะห์</a:t>
                      </a:r>
                    </a:p>
                    <a:p>
                      <a:pPr algn="thaiDist">
                        <a:lnSpc>
                          <a:spcPts val="2500"/>
                        </a:lnSpc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ความเสี่ยงเกี่ยวกับการปฏิบัติงานที่อาจเกิดผลประโยชน์ทับซ้อน </a:t>
                      </a:r>
                      <a:endParaRPr lang="en-US" sz="1600" b="1" kern="1200" dirty="0"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1443" marR="91443" marT="45712" marB="45712">
                    <a:noFill/>
                  </a:tcPr>
                </a:tc>
              </a:tr>
              <a:tr h="362743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4013" algn="l"/>
                          <a:tab pos="630238" algn="l"/>
                        </a:tabLst>
                        <a:defRPr/>
                      </a:pPr>
                      <a:endParaRPr lang="th-TH" sz="1600" b="1" dirty="0" smtClean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None/>
                      </a:pP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เอกสารหลักฐานประกอบ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EB 9 </a:t>
                      </a:r>
                      <a:r>
                        <a:rPr lang="th-TH" sz="18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(1)</a:t>
                      </a:r>
                    </a:p>
                    <a:p>
                      <a:pPr marL="285750" indent="-285750">
                        <a:buFont typeface="Wingdings" pitchFamily="2" charset="2"/>
                        <a:buNone/>
                      </a:pPr>
                      <a:endParaRPr lang="th-TH" sz="1600" b="1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j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ังสือแสดงหลักฐานการจัดการประชุมเพื่อวิเคราะห์ความเสี่ยงเกี่ยวกับการปฏิบัติงานที่อาจเกิดผลประโยชน์ทับซ้อน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2. สรุปผลรายงานการประชุมฯ  (ถ้ามีการประชุม)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3. รายงานบทวิเคราะห์ความเสี่ยงเกี่ยวกับการปฏิบัติงานที่อาจเกิดผลประโยชน์ทับซ้อนทั้งภารกิจหลักและภารกิจสนับสนุ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4. หนังสือเสนอผู้บริหารเพื่อทราบ/สั่งการ และปรากฏการขออนุญาตนำเผยแพร่บนเว็บไซต์ของหน่วยงาน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5. Print Screen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จาก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Web site 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หน่วยงาน</a:t>
                      </a:r>
                    </a:p>
                    <a:p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91443" marR="91443" marT="45712" marB="45712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4" descr="D:\ศปท\ป้องกันปราบปราม\วันต่อต้านคอร์รัปชั่นสากล 9 ธันวาคม 2558\2. ปี 2560\กระทรวง\7. นิทรรศการ\ภาพ Shortcut\14807354647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1700"/>
            <a:ext cx="53086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4451" name="Group 2"/>
          <p:cNvGrpSpPr>
            <a:grpSpLocks/>
          </p:cNvGrpSpPr>
          <p:nvPr/>
        </p:nvGrpSpPr>
        <p:grpSpPr bwMode="auto">
          <a:xfrm>
            <a:off x="4083050" y="0"/>
            <a:ext cx="5089525" cy="1909763"/>
            <a:chOff x="3448050" y="6350"/>
            <a:chExt cx="5710238" cy="2166938"/>
          </a:xfrm>
        </p:grpSpPr>
        <p:pic>
          <p:nvPicPr>
            <p:cNvPr id="10" name="รูปภาพ 22"/>
            <p:cNvPicPr>
              <a:picLocks noChangeAspect="1"/>
            </p:cNvPicPr>
            <p:nvPr/>
          </p:nvPicPr>
          <p:blipFill rotWithShape="1">
            <a:blip r:embed="rId3"/>
            <a:srcRect t="46238"/>
            <a:stretch/>
          </p:blipFill>
          <p:spPr>
            <a:xfrm rot="21563080">
              <a:off x="3448050" y="13555"/>
              <a:ext cx="2751815" cy="1459035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รูปภาพ 24"/>
            <p:cNvPicPr>
              <a:picLocks noChangeAspect="1"/>
            </p:cNvPicPr>
            <p:nvPr/>
          </p:nvPicPr>
          <p:blipFill rotWithShape="1">
            <a:blip r:embed="rId4"/>
            <a:srcRect t="44574"/>
            <a:stretch/>
          </p:blipFill>
          <p:spPr>
            <a:xfrm>
              <a:off x="5248753" y="6350"/>
              <a:ext cx="3909535" cy="2166938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4964113"/>
            <a:ext cx="9144000" cy="70802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4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การวิเคราะห์ความเสี่ยง</a:t>
            </a:r>
          </a:p>
        </p:txBody>
      </p:sp>
      <p:sp>
        <p:nvSpPr>
          <p:cNvPr id="104453" name="Rectangle 3"/>
          <p:cNvSpPr>
            <a:spLocks noChangeArrowheads="1"/>
          </p:cNvSpPr>
          <p:nvPr/>
        </p:nvSpPr>
        <p:spPr bwMode="auto">
          <a:xfrm>
            <a:off x="0" y="5829300"/>
            <a:ext cx="9172575" cy="831850"/>
          </a:xfrm>
          <a:prstGeom prst="rect">
            <a:avLst/>
          </a:prstGeom>
          <a:solidFill>
            <a:srgbClr val="84E2E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4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“ผลประโยชน์ทับซ้อน”</a:t>
            </a:r>
            <a:endParaRPr lang="en-US" sz="4800" b="1" u="sng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สาระสำคัญ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สาระสำคัญ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สาระสำคัญ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>
    <a:spDef>
      <a:spPr>
        <a:solidFill>
          <a:srgbClr val="65D7FF"/>
        </a:solidFill>
        <a:ln>
          <a:noFill/>
        </a:ln>
      </a:spPr>
      <a:bodyPr rtlCol="0" anchor="ctr"/>
      <a:lstStyle>
        <a:defPPr algn="ctr">
          <a:defRPr b="1" dirty="0" smtClean="0">
            <a:solidFill>
              <a:schemeClr val="tx1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9770</TotalTime>
  <Words>8708</Words>
  <Application>Microsoft Office PowerPoint</Application>
  <PresentationFormat>On-screen Show (4:3)</PresentationFormat>
  <Paragraphs>1440</Paragraphs>
  <Slides>126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126</vt:i4>
      </vt:variant>
    </vt:vector>
  </HeadingPairs>
  <TitlesOfParts>
    <vt:vector size="127" baseType="lpstr">
      <vt:lpstr>สาระสำคัญ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doola</dc:creator>
  <cp:lastModifiedBy>Oil_HA</cp:lastModifiedBy>
  <cp:revision>1026</cp:revision>
  <cp:lastPrinted>2016-12-11T06:23:57Z</cp:lastPrinted>
  <dcterms:created xsi:type="dcterms:W3CDTF">2015-04-25T02:26:39Z</dcterms:created>
  <dcterms:modified xsi:type="dcterms:W3CDTF">2018-06-08T03:27:34Z</dcterms:modified>
</cp:coreProperties>
</file>